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7" r:id="rId5"/>
    <p:sldId id="258" r:id="rId6"/>
    <p:sldId id="259" r:id="rId7"/>
    <p:sldId id="260" r:id="rId8"/>
    <p:sldId id="276" r:id="rId9"/>
    <p:sldId id="263" r:id="rId10"/>
    <p:sldId id="264" r:id="rId11"/>
    <p:sldId id="265" r:id="rId12"/>
    <p:sldId id="266" r:id="rId13"/>
    <p:sldId id="277" r:id="rId14"/>
    <p:sldId id="279" r:id="rId15"/>
    <p:sldId id="267" r:id="rId16"/>
    <p:sldId id="2076137766" r:id="rId17"/>
    <p:sldId id="2043" r:id="rId18"/>
    <p:sldId id="2076137767" r:id="rId19"/>
    <p:sldId id="878" r:id="rId20"/>
    <p:sldId id="860" r:id="rId21"/>
    <p:sldId id="862" r:id="rId22"/>
    <p:sldId id="863" r:id="rId23"/>
    <p:sldId id="2076137768" r:id="rId24"/>
    <p:sldId id="2076137769" r:id="rId25"/>
    <p:sldId id="271"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A6D"/>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897" autoAdjust="0"/>
  </p:normalViewPr>
  <p:slideViewPr>
    <p:cSldViewPr snapToGrid="0">
      <p:cViewPr varScale="1">
        <p:scale>
          <a:sx n="70" d="100"/>
          <a:sy n="70" d="100"/>
        </p:scale>
        <p:origin x="514" y="38"/>
      </p:cViewPr>
      <p:guideLst/>
    </p:cSldViewPr>
  </p:slideViewPr>
  <p:notesTextViewPr>
    <p:cViewPr>
      <p:scale>
        <a:sx n="1" d="1"/>
        <a:sy n="1" d="1"/>
      </p:scale>
      <p:origin x="0" y="0"/>
    </p:cViewPr>
  </p:notesTextViewPr>
  <p:sorterViewPr>
    <p:cViewPr>
      <p:scale>
        <a:sx n="100" d="100"/>
        <a:sy n="100" d="100"/>
      </p:scale>
      <p:origin x="0" y="-57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508974116757983E-2"/>
          <c:y val="2.7222250043704186E-2"/>
          <c:w val="0.71779413137150905"/>
          <c:h val="0.85086682871609853"/>
        </c:manualLayout>
      </c:layout>
      <c:areaChart>
        <c:grouping val="stacke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c:v>
                </c:pt>
                <c:pt idx="1">
                  <c:v>32</c:v>
                </c:pt>
                <c:pt idx="2">
                  <c:v>28</c:v>
                </c:pt>
                <c:pt idx="3">
                  <c:v>10</c:v>
                </c:pt>
                <c:pt idx="4">
                  <c:v>15</c:v>
                </c:pt>
              </c:numCache>
            </c:numRef>
          </c:val>
          <c:extLst>
            <c:ext xmlns:c16="http://schemas.microsoft.com/office/drawing/2014/chart" uri="{C3380CC4-5D6E-409C-BE32-E72D297353CC}">
              <c16:uniqueId val="{00000000-7C43-4008-9E4F-41D1F2FDA49A}"/>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7C43-4008-9E4F-41D1F2FDA49A}"/>
            </c:ext>
          </c:extLst>
        </c:ser>
        <c:ser>
          <c:idx val="2"/>
          <c:order val="2"/>
          <c:tx>
            <c:strRef>
              <c:f>Sheet1!$D$1</c:f>
              <c:strCache>
                <c:ptCount val="1"/>
                <c:pt idx="0">
                  <c:v>Series 3</c:v>
                </c:pt>
              </c:strCache>
            </c:strRef>
          </c:tx>
          <c:spPr>
            <a:solidFill>
              <a:schemeClr val="accent3"/>
            </a:solidFill>
            <a:ln w="25400">
              <a:noFill/>
            </a:ln>
            <a:effectLst/>
          </c:spPr>
          <c:val>
            <c:numRef>
              <c:f>Sheet1!$D$2:$D$6</c:f>
              <c:numCache>
                <c:formatCode>General</c:formatCode>
                <c:ptCount val="5"/>
                <c:pt idx="0">
                  <c:v>8</c:v>
                </c:pt>
                <c:pt idx="1">
                  <c:v>10</c:v>
                </c:pt>
                <c:pt idx="2">
                  <c:v>16</c:v>
                </c:pt>
                <c:pt idx="3">
                  <c:v>16</c:v>
                </c:pt>
                <c:pt idx="4">
                  <c:v>20</c:v>
                </c:pt>
              </c:numCache>
            </c:numRef>
          </c:val>
          <c:extLst>
            <c:ext xmlns:c16="http://schemas.microsoft.com/office/drawing/2014/chart" uri="{C3380CC4-5D6E-409C-BE32-E72D297353CC}">
              <c16:uniqueId val="{00000002-7C43-4008-9E4F-41D1F2FDA49A}"/>
            </c:ext>
          </c:extLst>
        </c:ser>
        <c:ser>
          <c:idx val="3"/>
          <c:order val="3"/>
          <c:tx>
            <c:strRef>
              <c:f>Sheet1!$E$1</c:f>
              <c:strCache>
                <c:ptCount val="1"/>
                <c:pt idx="0">
                  <c:v>Series 4</c:v>
                </c:pt>
              </c:strCache>
            </c:strRef>
          </c:tx>
          <c:spPr>
            <a:solidFill>
              <a:schemeClr val="accent4"/>
            </a:solidFill>
            <a:ln w="25400">
              <a:noFill/>
            </a:ln>
            <a:effectLst/>
          </c:spPr>
          <c:val>
            <c:numRef>
              <c:f>Sheet1!$E$2:$E$6</c:f>
              <c:numCache>
                <c:formatCode>General</c:formatCode>
                <c:ptCount val="5"/>
                <c:pt idx="0">
                  <c:v>18</c:v>
                </c:pt>
                <c:pt idx="1">
                  <c:v>22</c:v>
                </c:pt>
                <c:pt idx="2">
                  <c:v>16</c:v>
                </c:pt>
                <c:pt idx="3">
                  <c:v>18</c:v>
                </c:pt>
                <c:pt idx="4">
                  <c:v>25</c:v>
                </c:pt>
              </c:numCache>
            </c:numRef>
          </c:val>
          <c:extLst>
            <c:ext xmlns:c16="http://schemas.microsoft.com/office/drawing/2014/chart" uri="{C3380CC4-5D6E-409C-BE32-E72D297353CC}">
              <c16:uniqueId val="{00000003-7C43-4008-9E4F-41D1F2FDA49A}"/>
            </c:ext>
          </c:extLst>
        </c:ser>
        <c:dLbls>
          <c:showLegendKey val="0"/>
          <c:showVal val="0"/>
          <c:showCatName val="0"/>
          <c:showSerName val="0"/>
          <c:showPercent val="0"/>
          <c:showBubbleSize val="0"/>
        </c:dLbls>
        <c:axId val="429966232"/>
        <c:axId val="429964664"/>
      </c:areaChart>
      <c:catAx>
        <c:axId val="429966232"/>
        <c:scaling>
          <c:orientation val="minMax"/>
        </c:scaling>
        <c:delete val="0"/>
        <c:axPos val="b"/>
        <c:numFmt formatCode="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964664"/>
        <c:crosses val="autoZero"/>
        <c:auto val="1"/>
        <c:lblAlgn val="ctr"/>
        <c:lblOffset val="100"/>
        <c:noMultiLvlLbl val="0"/>
      </c:catAx>
      <c:valAx>
        <c:axId val="429964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9966232"/>
        <c:crosses val="autoZero"/>
        <c:crossBetween val="midCat"/>
      </c:valAx>
      <c:spPr>
        <a:noFill/>
        <a:ln>
          <a:noFill/>
        </a:ln>
        <a:effectLst/>
      </c:spPr>
    </c:plotArea>
    <c:legend>
      <c:legendPos val="b"/>
      <c:layout>
        <c:manualLayout>
          <c:xMode val="edge"/>
          <c:yMode val="edge"/>
          <c:x val="0.82633102597429198"/>
          <c:y val="0.31219756749751398"/>
          <c:w val="0.11043464999237457"/>
          <c:h val="0.282440382997246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834441056563911E-2"/>
          <c:y val="3.3583708165233171E-2"/>
          <c:w val="0.65185968941382322"/>
          <c:h val="0.91648758725496582"/>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62-4BFE-BB34-BDA8F22C1D2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62-4BFE-BB34-BDA8F22C1D2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62-4BFE-BB34-BDA8F22C1D2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62-4BFE-BB34-BDA8F22C1D2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362-4BFE-BB34-BDA8F22C1D2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994942038495184"/>
          <c:y val="0.3281755387613951"/>
          <c:w val="0.20664930555555555"/>
          <c:h val="0.2910440690071245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14-Feb-20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David Brown.</a:t>
            </a:r>
          </a:p>
        </p:txBody>
      </p:sp>
    </p:spTree>
    <p:extLst>
      <p:ext uri="{BB962C8B-B14F-4D97-AF65-F5344CB8AC3E}">
        <p14:creationId xmlns:p14="http://schemas.microsoft.com/office/powerpoint/2010/main" val="36190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14-Feb-20 11:01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a:t>
            </a:r>
            <a:r>
              <a:rPr lang="en-US" baseline="0" dirty="0"/>
              <a:t> differentiates from the competitors in 5 unique areas: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industry leadership</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self-service live connections to a variety of data sources on </a:t>
            </a:r>
            <a:r>
              <a:rPr lang="en-US" baseline="0" dirty="0" err="1"/>
              <a:t>prem</a:t>
            </a:r>
            <a:r>
              <a:rPr lang="en-US" baseline="0" dirty="0"/>
              <a:t> or in the cloud,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live 360 degree view of your business on the web as well as on your phone or tablet running a native app</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unparalleled</a:t>
            </a:r>
            <a:r>
              <a:rPr lang="en-US" baseline="0" dirty="0"/>
              <a:t> user experience, from the ability to use custom visuals (i.e., user community contributed visuals built on top of an open source visualization stack from Microsoft) to taking advantage of your personal digital assistant Cortana to ask questions of your data in natural language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native integration with apps + services that you rely on for your business, e.g., integration with Office &amp; Azure to create a platform for business intelligence, embedding in other apps + service, i.e., bring your own visuals inside your favorite apps + services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Industry Leadership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D2D2D2">
                    <a:lumMod val="50000"/>
                  </a:srgbClr>
                </a:solidFill>
              </a:rPr>
              <a:t>Gartner’s Magic Quadrant for Business Intelligence</a:t>
            </a:r>
            <a:r>
              <a:rPr lang="en-US" sz="1200" baseline="0" dirty="0">
                <a:solidFill>
                  <a:srgbClr val="D2D2D2">
                    <a:lumMod val="50000"/>
                  </a:srgbClr>
                </a:solidFill>
              </a:rPr>
              <a:t> and Analytics Platforms, February 2016</a:t>
            </a:r>
            <a:endParaRPr lang="en-US" sz="1200" dirty="0">
              <a:solidFill>
                <a:srgbClr val="D2D2D2">
                  <a:lumMod val="50000"/>
                </a:srgbClr>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D2D2D2">
                    <a:lumMod val="50000"/>
                  </a:srgbClr>
                </a:solidFill>
              </a:rPr>
              <a:t>Leader</a:t>
            </a:r>
            <a:r>
              <a:rPr lang="en-US" sz="1200" baseline="0" dirty="0">
                <a:solidFill>
                  <a:srgbClr val="D2D2D2">
                    <a:lumMod val="50000"/>
                  </a:srgbClr>
                </a:solidFill>
              </a:rPr>
              <a:t> in MQ for 9</a:t>
            </a:r>
            <a:r>
              <a:rPr lang="en-US" sz="1200" baseline="30000" dirty="0">
                <a:solidFill>
                  <a:srgbClr val="D2D2D2">
                    <a:lumMod val="50000"/>
                  </a:srgbClr>
                </a:solidFill>
              </a:rPr>
              <a:t>th</a:t>
            </a:r>
            <a:r>
              <a:rPr lang="en-US" sz="1200" baseline="0" dirty="0">
                <a:solidFill>
                  <a:srgbClr val="D2D2D2">
                    <a:lumMod val="50000"/>
                  </a:srgbClr>
                </a:solidFill>
              </a:rPr>
              <a:t> consecutive year</a:t>
            </a:r>
            <a:endParaRPr lang="en-US" dirty="0"/>
          </a:p>
          <a:p>
            <a:pPr marL="171450" lvl="0" indent="-171450" defTabSz="914400">
              <a:lnSpc>
                <a:spcPct val="100000"/>
              </a:lnSpc>
              <a:spcBef>
                <a:spcPts val="300"/>
              </a:spcBef>
              <a:buFont typeface="Arial" panose="020B0604020202020204" pitchFamily="34" charset="0"/>
              <a:buChar char="•"/>
            </a:pPr>
            <a:r>
              <a:rPr lang="en-US" sz="1200" dirty="0">
                <a:latin typeface="+mn-lt"/>
              </a:rPr>
              <a:t>Placed furthest in vision</a:t>
            </a:r>
          </a:p>
          <a:p>
            <a:pPr marL="0" lvl="0" indent="0" defTabSz="914400">
              <a:lnSpc>
                <a:spcPct val="100000"/>
              </a:lnSpc>
              <a:spcBef>
                <a:spcPts val="300"/>
              </a:spcBef>
              <a:buFont typeface="Arial" panose="020B0604020202020204" pitchFamily="34" charset="0"/>
              <a:buNone/>
            </a:pPr>
            <a:r>
              <a:rPr lang="en-US" sz="1200" dirty="0">
                <a:latin typeface="+mn-lt"/>
              </a:rPr>
              <a:t>Also</a:t>
            </a:r>
            <a:r>
              <a:rPr lang="en-US" sz="1200" baseline="0" dirty="0">
                <a:latin typeface="+mn-lt"/>
              </a:rPr>
              <a:t> leader in Agile BI by Forrester, September 2015 and PC Magazine’s Editor’s Choice Award December 2015</a:t>
            </a:r>
            <a:endParaRPr lang="en-US" sz="1200" dirty="0">
              <a:latin typeface="+mn-lt"/>
            </a:endParaRPr>
          </a:p>
          <a:p>
            <a:pPr marL="0" indent="0" defTabSz="914400">
              <a:lnSpc>
                <a:spcPct val="100000"/>
              </a:lnSpc>
              <a:spcBef>
                <a:spcPts val="300"/>
              </a:spcBef>
              <a:buFont typeface="Arial" panose="020B0604020202020204" pitchFamily="34" charset="0"/>
              <a:buNone/>
            </a:pPr>
            <a:endParaRPr lang="en-US" sz="1200" dirty="0">
              <a:latin typeface="+mn-lt"/>
            </a:endParaRPr>
          </a:p>
          <a:p>
            <a:r>
              <a:rPr lang="en-US" b="1" dirty="0"/>
              <a:t>Bring your data together</a:t>
            </a:r>
            <a:r>
              <a:rPr lang="en-US" b="1" baseline="0" dirty="0"/>
              <a:t> in new ways, where it is, yourself (self service)</a:t>
            </a:r>
          </a:p>
          <a:p>
            <a:pPr marL="171450" indent="-171450">
              <a:buFont typeface="Arial" panose="020B0604020202020204" pitchFamily="34" charset="0"/>
              <a:buChar char="•"/>
            </a:pPr>
            <a:r>
              <a:rPr lang="en-US" b="0" baseline="0" dirty="0"/>
              <a:t>Multiple </a:t>
            </a:r>
            <a:r>
              <a:rPr lang="en-US" b="1" baseline="0" dirty="0"/>
              <a:t>direct connectors </a:t>
            </a:r>
            <a:r>
              <a:rPr lang="en-US" b="0" baseline="0" dirty="0"/>
              <a:t>to the most popular data sources, e.g., Excel, SQL, Azure, Oracle, SAP, Salesforce, QuickBooks, etc. Chances are whatever your data source, there’s highly likely a way for you to connect to it yourself</a:t>
            </a:r>
          </a:p>
          <a:p>
            <a:pPr marL="171450" indent="-171450">
              <a:buFont typeface="Arial" panose="020B0604020202020204" pitchFamily="34" charset="0"/>
              <a:buChar char="•"/>
            </a:pPr>
            <a:r>
              <a:rPr lang="en-US" b="0" baseline="0" dirty="0"/>
              <a:t>Multiple </a:t>
            </a:r>
            <a:r>
              <a:rPr lang="en-US" b="1" baseline="0" dirty="0"/>
              <a:t>content packs </a:t>
            </a:r>
            <a:r>
              <a:rPr lang="en-US" b="0" baseline="0" dirty="0"/>
              <a:t>that provide Pre-built solutions include dashboards, reports, and data models available out-of-the-box for SaaS services or built by your organization. Gets you going quickly to the things that matter: dashboards, reports, etc., rather than getting caught up in figuring out the data connection, data prep, etc.</a:t>
            </a:r>
          </a:p>
          <a:p>
            <a:pPr marL="171450" indent="-171450">
              <a:buFont typeface="Arial" panose="020B0604020202020204" pitchFamily="34" charset="0"/>
              <a:buChar char="•"/>
            </a:pPr>
            <a:r>
              <a:rPr lang="en-US" b="0" baseline="0" dirty="0"/>
              <a:t>New connectors and content packs are being added every week</a:t>
            </a:r>
          </a:p>
          <a:p>
            <a:pPr marL="171450" indent="-171450">
              <a:buFontTx/>
              <a:buChar char="-"/>
            </a:pPr>
            <a:endParaRPr lang="en-US" b="1" baseline="0" dirty="0"/>
          </a:p>
          <a:p>
            <a:r>
              <a:rPr lang="en-US" b="1" dirty="0"/>
              <a:t>Live</a:t>
            </a:r>
            <a:r>
              <a:rPr lang="en-US" b="1" baseline="0" dirty="0"/>
              <a:t> 360 view of your business</a:t>
            </a:r>
          </a:p>
          <a:p>
            <a:pPr marL="171450" indent="-171450">
              <a:buFont typeface="Arial" panose="020B0604020202020204" pitchFamily="34" charset="0"/>
              <a:buChar char="•"/>
            </a:pPr>
            <a:r>
              <a:rPr lang="en-US" b="0" baseline="0" dirty="0"/>
              <a:t>See your data update in real time on the web or on your devices</a:t>
            </a:r>
          </a:p>
          <a:p>
            <a:pPr marL="171450" indent="-171450">
              <a:buFont typeface="Arial" panose="020B0604020202020204" pitchFamily="34" charset="0"/>
              <a:buChar char="•"/>
            </a:pPr>
            <a:r>
              <a:rPr lang="en-US" b="0" baseline="0" dirty="0"/>
              <a:t>Stay connected to your data, i.e., your business, with native apps on your phone or tablet </a:t>
            </a:r>
          </a:p>
          <a:p>
            <a:pPr marL="171450" indent="-171450">
              <a:buFont typeface="Arial" panose="020B0604020202020204" pitchFamily="34" charset="0"/>
              <a:buChar char="•"/>
            </a:pPr>
            <a:r>
              <a:rPr lang="en-US" b="0" baseline="0" dirty="0"/>
              <a:t>Native apps on iOS, Android, and Windows – so you can use your favorite device</a:t>
            </a:r>
          </a:p>
          <a:p>
            <a:pPr marL="0" indent="0">
              <a:buFontTx/>
              <a:buNone/>
            </a:pPr>
            <a:endParaRPr lang="en-US" b="0" dirty="0"/>
          </a:p>
          <a:p>
            <a:pPr marL="0" indent="0">
              <a:buFontTx/>
              <a:buNone/>
            </a:pPr>
            <a:r>
              <a:rPr lang="en-US" b="1" dirty="0"/>
              <a:t>Unmatched</a:t>
            </a:r>
            <a:r>
              <a:rPr lang="en-US" b="1" baseline="0" dirty="0"/>
              <a:t> UX</a:t>
            </a:r>
          </a:p>
          <a:p>
            <a:pPr marL="171450" indent="-171450">
              <a:buFont typeface="Arial" panose="020B0604020202020204" pitchFamily="34" charset="0"/>
              <a:buChar char="•"/>
            </a:pPr>
            <a:r>
              <a:rPr lang="en-US" b="0" dirty="0"/>
              <a:t>Rich library of built</a:t>
            </a:r>
            <a:r>
              <a:rPr lang="en-US" b="0" baseline="0" dirty="0"/>
              <a:t> in visuals – more being added frequently – so that you can create the dashboard/report just the way you want it</a:t>
            </a:r>
          </a:p>
          <a:p>
            <a:pPr marL="171450" indent="-171450">
              <a:buFont typeface="Arial" panose="020B0604020202020204" pitchFamily="34" charset="0"/>
              <a:buChar char="•"/>
            </a:pPr>
            <a:r>
              <a:rPr lang="en-US" b="0" baseline="0" dirty="0"/>
              <a:t>Custom visuals created by user community built on top of open source visualization stack from Microsoft – the possibilities are endless here in terms of creativity and innovation</a:t>
            </a:r>
          </a:p>
          <a:p>
            <a:pPr marL="171450" indent="-171450">
              <a:buFont typeface="Arial" panose="020B0604020202020204" pitchFamily="34" charset="0"/>
              <a:buChar char="•"/>
            </a:pPr>
            <a:r>
              <a:rPr lang="en-US" b="0" baseline="0" dirty="0"/>
              <a:t>Ask questions of your data using natural language, leveraging Cortana capability – going beyond the traditional keyboard &amp; mouse and even touch human machine interaction</a:t>
            </a:r>
          </a:p>
          <a:p>
            <a:pPr marL="171450" indent="-171450">
              <a:buFont typeface="Arial" panose="020B0604020202020204" pitchFamily="34" charset="0"/>
              <a:buChar char="•"/>
            </a:pPr>
            <a:endParaRPr lang="en-US" b="0" baseline="0" dirty="0"/>
          </a:p>
          <a:p>
            <a:pPr marL="0" indent="0">
              <a:buFont typeface="Arial" panose="020B0604020202020204" pitchFamily="34" charset="0"/>
              <a:buNone/>
            </a:pPr>
            <a:r>
              <a:rPr lang="en-US" b="1" baseline="0" dirty="0"/>
              <a:t>Integration with apps + services that matter to you</a:t>
            </a:r>
          </a:p>
          <a:p>
            <a:pPr marL="171450" indent="-171450">
              <a:buFont typeface="Arial" panose="020B0604020202020204" pitchFamily="34" charset="0"/>
              <a:buChar char="•"/>
            </a:pPr>
            <a:r>
              <a:rPr lang="en-US" b="0" baseline="0" dirty="0"/>
              <a:t>Integrated with Office &amp; Azure to create a platform for business intelligence. It’s not just about a point solution; it’s a complete end to end platform for business intelligence</a:t>
            </a:r>
          </a:p>
          <a:p>
            <a:pPr marL="171450" indent="-171450">
              <a:buFont typeface="Arial" panose="020B0604020202020204" pitchFamily="34" charset="0"/>
              <a:buChar char="•"/>
            </a:pPr>
            <a:r>
              <a:rPr lang="en-US" b="0" baseline="0" dirty="0"/>
              <a:t>Embed your own visuals inside your favorite apps + services to maintain consistency of that dashboard/repot view that everyone in your organization is familiar with and loves – all the while the data behind the scene gets updated and the embedded view inside your favorite apps  + services automatically gets updated too</a:t>
            </a:r>
          </a:p>
          <a:p>
            <a:pPr marL="0" indent="0">
              <a:buFont typeface="Arial" panose="020B0604020202020204" pitchFamily="34" charset="0"/>
              <a:buNone/>
            </a:pPr>
            <a:endParaRPr lang="en-US" b="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2677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AA0F1D-C59B-4743-B694-C6783FAD58C2}"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53481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87352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9">
              <a:lnSpc>
                <a:spcPct val="90000"/>
              </a:lnSpc>
            </a:pPr>
            <a:endParaRPr lang="en-US" sz="1200" dirty="0">
              <a:gradFill>
                <a:gsLst>
                  <a:gs pos="0">
                    <a:srgbClr val="FFFFFF"/>
                  </a:gs>
                  <a:gs pos="100000">
                    <a:srgbClr val="FFFFFF"/>
                  </a:gs>
                </a:gsLst>
                <a:lin ang="5400000" scaled="1"/>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D87653DB-B31F-428D-9506-C3E312885146}" type="slidenum">
              <a:rPr lang="en-US">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497125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66697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74465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6488667"/>
            <a:ext cx="12192000" cy="369332"/>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45550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 id="2147483699" r:id="rId24"/>
    <p:sldLayoutId id="2147483700"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hyperlink" Target="http://www.officetraininghub.com/" TargetMode="External"/><Relationship Id="rId4" Type="http://schemas.openxmlformats.org/officeDocument/2006/relationships/hyperlink" Target="http://www.dbrownconsulting.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jpeg"/><Relationship Id="rId3" Type="http://schemas.openxmlformats.org/officeDocument/2006/relationships/image" Target="../media/image18.png"/><Relationship Id="rId7" Type="http://schemas.microsoft.com/office/2007/relationships/hdphoto" Target="../media/hdphoto1.wdp"/><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4.png"/><Relationship Id="rId21" Type="http://schemas.openxmlformats.org/officeDocument/2006/relationships/image" Target="../media/image50.png"/><Relationship Id="rId7" Type="http://schemas.openxmlformats.org/officeDocument/2006/relationships/image" Target="../media/image38.jpeg"/><Relationship Id="rId12" Type="http://schemas.openxmlformats.org/officeDocument/2006/relationships/image" Target="../media/image18.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png"/><Relationship Id="rId24" Type="http://schemas.openxmlformats.org/officeDocument/2006/relationships/image" Target="../media/image53.png"/><Relationship Id="rId5" Type="http://schemas.openxmlformats.org/officeDocument/2006/relationships/image" Target="../media/image36.png"/><Relationship Id="rId15" Type="http://schemas.openxmlformats.org/officeDocument/2006/relationships/image" Target="../media/image44.jpeg"/><Relationship Id="rId23" Type="http://schemas.openxmlformats.org/officeDocument/2006/relationships/image" Target="../media/image52.jpeg"/><Relationship Id="rId28" Type="http://schemas.openxmlformats.org/officeDocument/2006/relationships/image" Target="../media/image57.png"/><Relationship Id="rId10" Type="http://schemas.openxmlformats.org/officeDocument/2006/relationships/image" Target="../media/image1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5.emf"/><Relationship Id="rId9" Type="http://schemas.openxmlformats.org/officeDocument/2006/relationships/image" Target="../media/image40.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F56A-2DF4-4793-98E7-DE3BB78710A6}"/>
              </a:ext>
            </a:extLst>
          </p:cNvPr>
          <p:cNvSpPr>
            <a:spLocks noGrp="1"/>
          </p:cNvSpPr>
          <p:nvPr>
            <p:ph type="title"/>
          </p:nvPr>
        </p:nvSpPr>
        <p:spPr/>
        <p:txBody>
          <a:bodyPr/>
          <a:lstStyle/>
          <a:p>
            <a:r>
              <a:rPr lang="en-US" dirty="0"/>
              <a:t>Notes to the Presenter</a:t>
            </a:r>
          </a:p>
        </p:txBody>
      </p:sp>
      <p:sp>
        <p:nvSpPr>
          <p:cNvPr id="3" name="Content Placeholder 2">
            <a:extLst>
              <a:ext uri="{FF2B5EF4-FFF2-40B4-BE49-F238E27FC236}">
                <a16:creationId xmlns:a16="http://schemas.microsoft.com/office/drawing/2014/main" id="{BBA01876-576E-4A88-BC70-64460FD71EE7}"/>
              </a:ext>
            </a:extLst>
          </p:cNvPr>
          <p:cNvSpPr>
            <a:spLocks noGrp="1"/>
          </p:cNvSpPr>
          <p:nvPr>
            <p:ph idx="1"/>
          </p:nvPr>
        </p:nvSpPr>
        <p:spPr/>
        <p:txBody>
          <a:bodyPr/>
          <a:lstStyle/>
          <a:p>
            <a:r>
              <a:rPr lang="en-US" dirty="0"/>
              <a:t>Slides 2-10 contain notes for the presenter and are hidden.</a:t>
            </a:r>
          </a:p>
          <a:p>
            <a:r>
              <a:rPr lang="en-US" dirty="0"/>
              <a:t>You may include your picture and company logo on the intro slide only</a:t>
            </a:r>
          </a:p>
          <a:p>
            <a:r>
              <a:rPr lang="en-US" dirty="0"/>
              <a:t>It is appropriate to provide a brief background (1 minute or less) on your organization.</a:t>
            </a:r>
          </a:p>
          <a:p>
            <a:endParaRPr lang="en-US" dirty="0"/>
          </a:p>
        </p:txBody>
      </p:sp>
    </p:spTree>
    <p:extLst>
      <p:ext uri="{BB962C8B-B14F-4D97-AF65-F5344CB8AC3E}">
        <p14:creationId xmlns:p14="http://schemas.microsoft.com/office/powerpoint/2010/main" val="4190038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GLOBAL POWER PLATFORM BOOTCAMP</a:t>
            </a:r>
          </a:p>
        </p:txBody>
      </p:sp>
      <p:pic>
        <p:nvPicPr>
          <p:cNvPr id="1026" name="Picture 2" descr="https://www.powerplatformbootcamp.com/LogoBootCamp.png">
            <a:extLst>
              <a:ext uri="{FF2B5EF4-FFF2-40B4-BE49-F238E27FC236}">
                <a16:creationId xmlns:a16="http://schemas.microsoft.com/office/drawing/2014/main" id="{DD9345C0-558B-45C5-A5D1-409C83142F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8F781DF7-6301-4C0D-A21D-E2AD95B159D5}"/>
              </a:ext>
            </a:extLst>
          </p:cNvPr>
          <p:cNvSpPr/>
          <p:nvPr/>
        </p:nvSpPr>
        <p:spPr>
          <a:xfrm>
            <a:off x="0" y="6115049"/>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2C3AE187-70B8-4E98-B93B-1E5C1A20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0" name="Picture 19">
            <a:extLst>
              <a:ext uri="{FF2B5EF4-FFF2-40B4-BE49-F238E27FC236}">
                <a16:creationId xmlns:a16="http://schemas.microsoft.com/office/drawing/2014/main" id="{6870BC6B-E097-4393-B76A-8636BD606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6" name="Straight Connector 25">
            <a:extLst>
              <a:ext uri="{FF2B5EF4-FFF2-40B4-BE49-F238E27FC236}">
                <a16:creationId xmlns:a16="http://schemas.microsoft.com/office/drawing/2014/main"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767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a:xfrm>
            <a:off x="1169988" y="4191245"/>
            <a:ext cx="6027766" cy="729098"/>
          </a:xfrm>
        </p:spPr>
        <p:txBody>
          <a:bodyPr>
            <a:normAutofit/>
          </a:bodyPr>
          <a:lstStyle/>
          <a:p>
            <a:r>
              <a:rPr lang="en-US" dirty="0">
                <a:latin typeface="Gill Sans MT" panose="020B0502020104020203" pitchFamily="34" charset="0"/>
              </a:rPr>
              <a:t>STORYTELLING  WITH DATA</a:t>
            </a:r>
            <a:endParaRPr lang="en-CA" dirty="0">
              <a:latin typeface="Gill Sans MT" panose="020B0502020104020203" pitchFamily="34" charset="0"/>
            </a:endParaRPr>
          </a:p>
        </p:txBody>
      </p:sp>
      <p:sp>
        <p:nvSpPr>
          <p:cNvPr id="3" name="Text Placeholder 2">
            <a:extLst>
              <a:ext uri="{FF2B5EF4-FFF2-40B4-BE49-F238E27FC236}">
                <a16:creationId xmlns:a16="http://schemas.microsoft.com/office/drawing/2014/main" id="{91C7E957-89D6-42F9-AB00-39545549B180}"/>
              </a:ext>
            </a:extLst>
          </p:cNvPr>
          <p:cNvSpPr>
            <a:spLocks noGrp="1"/>
          </p:cNvSpPr>
          <p:nvPr>
            <p:ph type="body" sz="quarter" idx="11"/>
          </p:nvPr>
        </p:nvSpPr>
        <p:spPr/>
        <p:txBody>
          <a:bodyPr>
            <a:normAutofit fontScale="92500" lnSpcReduction="20000"/>
          </a:bodyPr>
          <a:lstStyle/>
          <a:p>
            <a:r>
              <a:rPr lang="en-CA" dirty="0">
                <a:latin typeface="Gill Sans MT" panose="020B0502020104020203" pitchFamily="34" charset="0"/>
              </a:rPr>
              <a:t>DAVID ABU</a:t>
            </a:r>
          </a:p>
        </p:txBody>
      </p:sp>
    </p:spTree>
    <p:extLst>
      <p:ext uri="{BB962C8B-B14F-4D97-AF65-F5344CB8AC3E}">
        <p14:creationId xmlns:p14="http://schemas.microsoft.com/office/powerpoint/2010/main" val="70015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063C-B364-424F-A227-3DAD119088E2}"/>
              </a:ext>
            </a:extLst>
          </p:cNvPr>
          <p:cNvSpPr>
            <a:spLocks noGrp="1"/>
          </p:cNvSpPr>
          <p:nvPr>
            <p:ph type="title"/>
          </p:nvPr>
        </p:nvSpPr>
        <p:spPr/>
        <p:txBody>
          <a:bodyPr>
            <a:normAutofit/>
          </a:bodyPr>
          <a:lstStyle/>
          <a:p>
            <a:r>
              <a:rPr lang="en-US" sz="2800" dirty="0">
                <a:latin typeface="Gill Sans MT" panose="020B0502020104020203" pitchFamily="34" charset="0"/>
              </a:rPr>
              <a:t>STORYTELLING WITH DATA</a:t>
            </a:r>
            <a:br>
              <a:rPr lang="en-CA" sz="2800" dirty="0">
                <a:latin typeface="Gill Sans MT" panose="020B0502020104020203" pitchFamily="34" charset="0"/>
              </a:rPr>
            </a:br>
            <a:endParaRPr lang="en-US" sz="2800" dirty="0"/>
          </a:p>
        </p:txBody>
      </p:sp>
      <p:sp>
        <p:nvSpPr>
          <p:cNvPr id="3" name="Text Placeholder 2">
            <a:extLst>
              <a:ext uri="{FF2B5EF4-FFF2-40B4-BE49-F238E27FC236}">
                <a16:creationId xmlns:a16="http://schemas.microsoft.com/office/drawing/2014/main" id="{CF52DC3E-95D3-440B-91B8-7B2F5521EA61}"/>
              </a:ext>
            </a:extLst>
          </p:cNvPr>
          <p:cNvSpPr>
            <a:spLocks noGrp="1"/>
          </p:cNvSpPr>
          <p:nvPr>
            <p:ph type="body" idx="1"/>
          </p:nvPr>
        </p:nvSpPr>
        <p:spPr/>
        <p:txBody>
          <a:bodyPr/>
          <a:lstStyle/>
          <a:p>
            <a:r>
              <a:rPr lang="en-US" sz="2800" dirty="0">
                <a:solidFill>
                  <a:schemeClr val="bg1"/>
                </a:solidFill>
                <a:latin typeface="Gill Sans MT" panose="020B0502020104020203" pitchFamily="34" charset="0"/>
                <a:ea typeface="+mj-ea"/>
                <a:cs typeface="+mj-cs"/>
              </a:rPr>
              <a:t>DAVID ABU</a:t>
            </a:r>
          </a:p>
        </p:txBody>
      </p:sp>
    </p:spTree>
    <p:extLst>
      <p:ext uri="{BB962C8B-B14F-4D97-AF65-F5344CB8AC3E}">
        <p14:creationId xmlns:p14="http://schemas.microsoft.com/office/powerpoint/2010/main" val="404200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173974-1DA8-4C2C-B615-4DFF9FEDD768}"/>
              </a:ext>
            </a:extLst>
          </p:cNvPr>
          <p:cNvSpPr/>
          <p:nvPr/>
        </p:nvSpPr>
        <p:spPr>
          <a:xfrm>
            <a:off x="0" y="3305890"/>
            <a:ext cx="12192000" cy="24622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dirty="0">
              <a:solidFill>
                <a:srgbClr val="FFFFFF"/>
              </a:solidFill>
              <a:sym typeface="Helvetica Neue Medium"/>
            </a:endParaRPr>
          </a:p>
        </p:txBody>
      </p:sp>
      <p:sp>
        <p:nvSpPr>
          <p:cNvPr id="385" name="Grow with us"/>
          <p:cNvSpPr txBox="1"/>
          <p:nvPr/>
        </p:nvSpPr>
        <p:spPr>
          <a:xfrm>
            <a:off x="877661" y="1264176"/>
            <a:ext cx="4192967" cy="24929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l">
              <a:lnSpc>
                <a:spcPct val="70000"/>
              </a:lnSpc>
              <a:defRPr sz="7900" b="0">
                <a:latin typeface="Poppins SemiBold"/>
                <a:ea typeface="Poppins SemiBold"/>
                <a:cs typeface="Poppins SemiBold"/>
                <a:sym typeface="Poppins SemiBold"/>
              </a:defRPr>
            </a:lvl1pPr>
          </a:lstStyle>
          <a:p>
            <a:r>
              <a:rPr lang="en-US" sz="1800" dirty="0"/>
              <a:t>Speaker</a:t>
            </a:r>
            <a:endParaRPr sz="1800" dirty="0"/>
          </a:p>
        </p:txBody>
      </p:sp>
      <p:sp>
        <p:nvSpPr>
          <p:cNvPr id="386" name="Fusce dapibus, tellus ac cursus commodo, tortor mauris condimentum nibh, ut fermentum massa justo sit amet risus. Fusce dapibus, tellus ac cursus commodo, tortor mauris."/>
          <p:cNvSpPr txBox="1"/>
          <p:nvPr/>
        </p:nvSpPr>
        <p:spPr>
          <a:xfrm>
            <a:off x="875006" y="1752010"/>
            <a:ext cx="4649407" cy="807272"/>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lvl1pPr algn="l">
              <a:lnSpc>
                <a:spcPct val="130000"/>
              </a:lnSpc>
              <a:defRPr sz="2400" b="0">
                <a:solidFill>
                  <a:srgbClr val="5E5E5E"/>
                </a:solidFill>
                <a:latin typeface="Lato Regular"/>
                <a:ea typeface="Lato Regular"/>
                <a:cs typeface="Lato Regular"/>
                <a:sym typeface="Lato Regular"/>
              </a:defRPr>
            </a:lvl1pPr>
          </a:lstStyle>
          <a:p>
            <a:r>
              <a:rPr lang="en-US" b="1" dirty="0">
                <a:solidFill>
                  <a:schemeClr val="tx1"/>
                </a:solidFill>
                <a:latin typeface="Poppins SemiBold" panose="00000700000000000000" pitchFamily="2" charset="0"/>
                <a:cs typeface="Poppins SemiBold" panose="00000700000000000000" pitchFamily="2" charset="0"/>
              </a:rPr>
              <a:t>David Abu</a:t>
            </a:r>
          </a:p>
          <a:p>
            <a:r>
              <a:rPr lang="en-US" sz="1500" dirty="0">
                <a:solidFill>
                  <a:schemeClr val="tx2"/>
                </a:solidFill>
                <a:latin typeface="Poppins SemiBold" panose="00000700000000000000" pitchFamily="2" charset="0"/>
                <a:cs typeface="Poppins SemiBold" panose="00000700000000000000" pitchFamily="2" charset="0"/>
              </a:rPr>
              <a:t>Power BI Trainer , Office 365 @ </a:t>
            </a:r>
            <a:r>
              <a:rPr lang="en-US" sz="1500" dirty="0" err="1">
                <a:solidFill>
                  <a:schemeClr val="tx2"/>
                </a:solidFill>
                <a:latin typeface="Poppins SemiBold" panose="00000700000000000000" pitchFamily="2" charset="0"/>
                <a:cs typeface="Poppins SemiBold" panose="00000700000000000000" pitchFamily="2" charset="0"/>
              </a:rPr>
              <a:t>dbrownconsulting</a:t>
            </a:r>
            <a:r>
              <a:rPr lang="en-US" sz="1500" dirty="0">
                <a:solidFill>
                  <a:schemeClr val="tx2"/>
                </a:solidFill>
                <a:latin typeface="Poppins SemiBold" panose="00000700000000000000" pitchFamily="2" charset="0"/>
                <a:cs typeface="Poppins SemiBold" panose="00000700000000000000" pitchFamily="2" charset="0"/>
              </a:rPr>
              <a:t> </a:t>
            </a:r>
          </a:p>
        </p:txBody>
      </p:sp>
      <p:pic>
        <p:nvPicPr>
          <p:cNvPr id="8" name="Picture 7">
            <a:extLst>
              <a:ext uri="{FF2B5EF4-FFF2-40B4-BE49-F238E27FC236}">
                <a16:creationId xmlns:a16="http://schemas.microsoft.com/office/drawing/2014/main" id="{BB7408FF-C3CB-40B8-8B9A-C9DCF837B8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7589" y="378645"/>
            <a:ext cx="5314950" cy="5314950"/>
          </a:xfrm>
          <a:prstGeom prst="rect">
            <a:avLst/>
          </a:prstGeom>
        </p:spPr>
      </p:pic>
      <p:grpSp>
        <p:nvGrpSpPr>
          <p:cNvPr id="6" name="Group 5">
            <a:extLst>
              <a:ext uri="{FF2B5EF4-FFF2-40B4-BE49-F238E27FC236}">
                <a16:creationId xmlns:a16="http://schemas.microsoft.com/office/drawing/2014/main" id="{1F6FF86E-59CB-422B-8F0E-D74D09461D6B}"/>
              </a:ext>
            </a:extLst>
          </p:cNvPr>
          <p:cNvGrpSpPr/>
          <p:nvPr/>
        </p:nvGrpSpPr>
        <p:grpSpPr>
          <a:xfrm>
            <a:off x="911729" y="3635768"/>
            <a:ext cx="4844132" cy="1325901"/>
            <a:chOff x="1884590" y="9497971"/>
            <a:chExt cx="5466497" cy="1496251"/>
          </a:xfrm>
        </p:grpSpPr>
        <p:sp>
          <p:nvSpPr>
            <p:cNvPr id="11" name="Freeform 122">
              <a:extLst>
                <a:ext uri="{FF2B5EF4-FFF2-40B4-BE49-F238E27FC236}">
                  <a16:creationId xmlns:a16="http://schemas.microsoft.com/office/drawing/2014/main" id="{2F54C546-E924-4DCD-B2E1-1C417DE68403}"/>
                </a:ext>
              </a:extLst>
            </p:cNvPr>
            <p:cNvSpPr>
              <a:spLocks/>
            </p:cNvSpPr>
            <p:nvPr/>
          </p:nvSpPr>
          <p:spPr bwMode="auto">
            <a:xfrm>
              <a:off x="1884590" y="9550337"/>
              <a:ext cx="265493" cy="219887"/>
            </a:xfrm>
            <a:custGeom>
              <a:avLst/>
              <a:gdLst>
                <a:gd name="T0" fmla="*/ 0 w 248"/>
                <a:gd name="T1" fmla="*/ 181 h 205"/>
                <a:gd name="T2" fmla="*/ 73 w 248"/>
                <a:gd name="T3" fmla="*/ 159 h 205"/>
                <a:gd name="T4" fmla="*/ 43 w 248"/>
                <a:gd name="T5" fmla="*/ 148 h 205"/>
                <a:gd name="T6" fmla="*/ 28 w 248"/>
                <a:gd name="T7" fmla="*/ 122 h 205"/>
                <a:gd name="T8" fmla="*/ 41 w 248"/>
                <a:gd name="T9" fmla="*/ 124 h 205"/>
                <a:gd name="T10" fmla="*/ 49 w 248"/>
                <a:gd name="T11" fmla="*/ 123 h 205"/>
                <a:gd name="T12" fmla="*/ 21 w 248"/>
                <a:gd name="T13" fmla="*/ 108 h 205"/>
                <a:gd name="T14" fmla="*/ 10 w 248"/>
                <a:gd name="T15" fmla="*/ 80 h 205"/>
                <a:gd name="T16" fmla="*/ 10 w 248"/>
                <a:gd name="T17" fmla="*/ 76 h 205"/>
                <a:gd name="T18" fmla="*/ 11 w 248"/>
                <a:gd name="T19" fmla="*/ 71 h 205"/>
                <a:gd name="T20" fmla="*/ 15 w 248"/>
                <a:gd name="T21" fmla="*/ 73 h 205"/>
                <a:gd name="T22" fmla="*/ 20 w 248"/>
                <a:gd name="T23" fmla="*/ 75 h 205"/>
                <a:gd name="T24" fmla="*/ 25 w 248"/>
                <a:gd name="T25" fmla="*/ 77 h 205"/>
                <a:gd name="T26" fmla="*/ 30 w 248"/>
                <a:gd name="T27" fmla="*/ 78 h 205"/>
                <a:gd name="T28" fmla="*/ 10 w 248"/>
                <a:gd name="T29" fmla="*/ 39 h 205"/>
                <a:gd name="T30" fmla="*/ 10 w 248"/>
                <a:gd name="T31" fmla="*/ 38 h 205"/>
                <a:gd name="T32" fmla="*/ 11 w 248"/>
                <a:gd name="T33" fmla="*/ 22 h 205"/>
                <a:gd name="T34" fmla="*/ 16 w 248"/>
                <a:gd name="T35" fmla="*/ 10 h 205"/>
                <a:gd name="T36" fmla="*/ 67 w 248"/>
                <a:gd name="T37" fmla="*/ 51 h 205"/>
                <a:gd name="T38" fmla="*/ 71 w 248"/>
                <a:gd name="T39" fmla="*/ 53 h 205"/>
                <a:gd name="T40" fmla="*/ 75 w 248"/>
                <a:gd name="T41" fmla="*/ 54 h 205"/>
                <a:gd name="T42" fmla="*/ 81 w 248"/>
                <a:gd name="T43" fmla="*/ 56 h 205"/>
                <a:gd name="T44" fmla="*/ 88 w 248"/>
                <a:gd name="T45" fmla="*/ 58 h 205"/>
                <a:gd name="T46" fmla="*/ 90 w 248"/>
                <a:gd name="T47" fmla="*/ 59 h 205"/>
                <a:gd name="T48" fmla="*/ 91 w 248"/>
                <a:gd name="T49" fmla="*/ 59 h 205"/>
                <a:gd name="T50" fmla="*/ 91 w 248"/>
                <a:gd name="T51" fmla="*/ 59 h 205"/>
                <a:gd name="T52" fmla="*/ 99 w 248"/>
                <a:gd name="T53" fmla="*/ 60 h 205"/>
                <a:gd name="T54" fmla="*/ 103 w 248"/>
                <a:gd name="T55" fmla="*/ 61 h 205"/>
                <a:gd name="T56" fmla="*/ 109 w 248"/>
                <a:gd name="T57" fmla="*/ 62 h 205"/>
                <a:gd name="T58" fmla="*/ 116 w 248"/>
                <a:gd name="T59" fmla="*/ 64 h 205"/>
                <a:gd name="T60" fmla="*/ 120 w 248"/>
                <a:gd name="T61" fmla="*/ 64 h 205"/>
                <a:gd name="T62" fmla="*/ 122 w 248"/>
                <a:gd name="T63" fmla="*/ 64 h 205"/>
                <a:gd name="T64" fmla="*/ 121 w 248"/>
                <a:gd name="T65" fmla="*/ 54 h 205"/>
                <a:gd name="T66" fmla="*/ 127 w 248"/>
                <a:gd name="T67" fmla="*/ 27 h 205"/>
                <a:gd name="T68" fmla="*/ 145 w 248"/>
                <a:gd name="T69" fmla="*/ 8 h 205"/>
                <a:gd name="T70" fmla="*/ 171 w 248"/>
                <a:gd name="T71" fmla="*/ 0 h 205"/>
                <a:gd name="T72" fmla="*/ 207 w 248"/>
                <a:gd name="T73" fmla="*/ 16 h 205"/>
                <a:gd name="T74" fmla="*/ 242 w 248"/>
                <a:gd name="T75" fmla="*/ 2 h 205"/>
                <a:gd name="T76" fmla="*/ 220 w 248"/>
                <a:gd name="T77" fmla="*/ 33 h 205"/>
                <a:gd name="T78" fmla="*/ 234 w 248"/>
                <a:gd name="T79" fmla="*/ 30 h 205"/>
                <a:gd name="T80" fmla="*/ 248 w 248"/>
                <a:gd name="T81" fmla="*/ 25 h 205"/>
                <a:gd name="T82" fmla="*/ 238 w 248"/>
                <a:gd name="T83" fmla="*/ 39 h 205"/>
                <a:gd name="T84" fmla="*/ 223 w 248"/>
                <a:gd name="T85" fmla="*/ 51 h 205"/>
                <a:gd name="T86" fmla="*/ 223 w 248"/>
                <a:gd name="T87" fmla="*/ 54 h 205"/>
                <a:gd name="T88" fmla="*/ 223 w 248"/>
                <a:gd name="T89" fmla="*/ 56 h 205"/>
                <a:gd name="T90" fmla="*/ 223 w 248"/>
                <a:gd name="T91" fmla="*/ 59 h 205"/>
                <a:gd name="T92" fmla="*/ 223 w 248"/>
                <a:gd name="T93" fmla="*/ 59 h 205"/>
                <a:gd name="T94" fmla="*/ 220 w 248"/>
                <a:gd name="T95" fmla="*/ 88 h 205"/>
                <a:gd name="T96" fmla="*/ 211 w 248"/>
                <a:gd name="T97" fmla="*/ 116 h 205"/>
                <a:gd name="T98" fmla="*/ 198 w 248"/>
                <a:gd name="T99" fmla="*/ 140 h 205"/>
                <a:gd name="T100" fmla="*/ 180 w 248"/>
                <a:gd name="T101" fmla="*/ 162 h 205"/>
                <a:gd name="T102" fmla="*/ 159 w 248"/>
                <a:gd name="T103" fmla="*/ 180 h 205"/>
                <a:gd name="T104" fmla="*/ 134 w 248"/>
                <a:gd name="T105" fmla="*/ 193 h 205"/>
                <a:gd name="T106" fmla="*/ 106 w 248"/>
                <a:gd name="T107" fmla="*/ 202 h 205"/>
                <a:gd name="T108" fmla="*/ 77 w 248"/>
                <a:gd name="T109" fmla="*/ 205 h 205"/>
                <a:gd name="T110" fmla="*/ 37 w 248"/>
                <a:gd name="T111" fmla="*/ 198 h 205"/>
                <a:gd name="T112" fmla="*/ 0 w 248"/>
                <a:gd name="T113" fmla="*/ 18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8" h="205">
                  <a:moveTo>
                    <a:pt x="0" y="181"/>
                  </a:moveTo>
                  <a:cubicBezTo>
                    <a:pt x="36" y="180"/>
                    <a:pt x="61" y="172"/>
                    <a:pt x="73" y="159"/>
                  </a:cubicBezTo>
                  <a:cubicBezTo>
                    <a:pt x="61" y="158"/>
                    <a:pt x="51" y="155"/>
                    <a:pt x="43" y="148"/>
                  </a:cubicBezTo>
                  <a:cubicBezTo>
                    <a:pt x="36" y="141"/>
                    <a:pt x="31" y="133"/>
                    <a:pt x="28" y="122"/>
                  </a:cubicBezTo>
                  <a:cubicBezTo>
                    <a:pt x="33" y="123"/>
                    <a:pt x="37" y="124"/>
                    <a:pt x="41" y="124"/>
                  </a:cubicBezTo>
                  <a:cubicBezTo>
                    <a:pt x="43" y="124"/>
                    <a:pt x="46" y="124"/>
                    <a:pt x="49" y="123"/>
                  </a:cubicBezTo>
                  <a:cubicBezTo>
                    <a:pt x="38" y="121"/>
                    <a:pt x="29" y="116"/>
                    <a:pt x="21" y="108"/>
                  </a:cubicBezTo>
                  <a:cubicBezTo>
                    <a:pt x="13" y="99"/>
                    <a:pt x="10" y="90"/>
                    <a:pt x="10" y="80"/>
                  </a:cubicBezTo>
                  <a:cubicBezTo>
                    <a:pt x="10" y="79"/>
                    <a:pt x="10" y="78"/>
                    <a:pt x="10" y="76"/>
                  </a:cubicBezTo>
                  <a:cubicBezTo>
                    <a:pt x="10" y="75"/>
                    <a:pt x="10" y="73"/>
                    <a:pt x="11" y="71"/>
                  </a:cubicBezTo>
                  <a:cubicBezTo>
                    <a:pt x="15" y="73"/>
                    <a:pt x="15" y="73"/>
                    <a:pt x="15" y="73"/>
                  </a:cubicBezTo>
                  <a:cubicBezTo>
                    <a:pt x="20" y="75"/>
                    <a:pt x="20" y="75"/>
                    <a:pt x="20" y="75"/>
                  </a:cubicBezTo>
                  <a:cubicBezTo>
                    <a:pt x="21" y="76"/>
                    <a:pt x="23" y="76"/>
                    <a:pt x="25" y="77"/>
                  </a:cubicBezTo>
                  <a:cubicBezTo>
                    <a:pt x="27" y="77"/>
                    <a:pt x="29" y="78"/>
                    <a:pt x="30" y="78"/>
                  </a:cubicBezTo>
                  <a:cubicBezTo>
                    <a:pt x="16" y="66"/>
                    <a:pt x="10" y="53"/>
                    <a:pt x="10" y="39"/>
                  </a:cubicBezTo>
                  <a:cubicBezTo>
                    <a:pt x="10" y="38"/>
                    <a:pt x="10" y="38"/>
                    <a:pt x="10" y="38"/>
                  </a:cubicBezTo>
                  <a:cubicBezTo>
                    <a:pt x="10" y="32"/>
                    <a:pt x="10" y="27"/>
                    <a:pt x="11" y="22"/>
                  </a:cubicBezTo>
                  <a:cubicBezTo>
                    <a:pt x="13" y="17"/>
                    <a:pt x="14" y="13"/>
                    <a:pt x="16" y="10"/>
                  </a:cubicBezTo>
                  <a:cubicBezTo>
                    <a:pt x="30" y="28"/>
                    <a:pt x="47" y="42"/>
                    <a:pt x="67" y="51"/>
                  </a:cubicBezTo>
                  <a:cubicBezTo>
                    <a:pt x="68" y="51"/>
                    <a:pt x="70" y="52"/>
                    <a:pt x="71" y="53"/>
                  </a:cubicBezTo>
                  <a:cubicBezTo>
                    <a:pt x="73" y="53"/>
                    <a:pt x="74" y="54"/>
                    <a:pt x="75" y="54"/>
                  </a:cubicBezTo>
                  <a:cubicBezTo>
                    <a:pt x="77" y="55"/>
                    <a:pt x="78" y="55"/>
                    <a:pt x="81" y="56"/>
                  </a:cubicBezTo>
                  <a:cubicBezTo>
                    <a:pt x="83" y="56"/>
                    <a:pt x="86" y="57"/>
                    <a:pt x="88" y="58"/>
                  </a:cubicBezTo>
                  <a:cubicBezTo>
                    <a:pt x="90" y="59"/>
                    <a:pt x="90" y="59"/>
                    <a:pt x="90" y="59"/>
                  </a:cubicBezTo>
                  <a:cubicBezTo>
                    <a:pt x="90" y="59"/>
                    <a:pt x="90" y="59"/>
                    <a:pt x="91" y="59"/>
                  </a:cubicBezTo>
                  <a:cubicBezTo>
                    <a:pt x="91" y="59"/>
                    <a:pt x="91" y="59"/>
                    <a:pt x="91" y="59"/>
                  </a:cubicBezTo>
                  <a:cubicBezTo>
                    <a:pt x="99" y="60"/>
                    <a:pt x="99" y="60"/>
                    <a:pt x="99" y="60"/>
                  </a:cubicBezTo>
                  <a:cubicBezTo>
                    <a:pt x="100" y="60"/>
                    <a:pt x="101" y="61"/>
                    <a:pt x="103" y="61"/>
                  </a:cubicBezTo>
                  <a:cubicBezTo>
                    <a:pt x="104" y="61"/>
                    <a:pt x="106" y="62"/>
                    <a:pt x="109" y="62"/>
                  </a:cubicBezTo>
                  <a:cubicBezTo>
                    <a:pt x="112" y="63"/>
                    <a:pt x="114" y="64"/>
                    <a:pt x="116" y="64"/>
                  </a:cubicBezTo>
                  <a:cubicBezTo>
                    <a:pt x="117" y="64"/>
                    <a:pt x="119" y="64"/>
                    <a:pt x="120" y="64"/>
                  </a:cubicBezTo>
                  <a:cubicBezTo>
                    <a:pt x="121" y="64"/>
                    <a:pt x="121" y="64"/>
                    <a:pt x="122" y="64"/>
                  </a:cubicBezTo>
                  <a:cubicBezTo>
                    <a:pt x="121" y="61"/>
                    <a:pt x="121" y="57"/>
                    <a:pt x="121" y="54"/>
                  </a:cubicBezTo>
                  <a:cubicBezTo>
                    <a:pt x="121" y="44"/>
                    <a:pt x="123" y="35"/>
                    <a:pt x="127" y="27"/>
                  </a:cubicBezTo>
                  <a:cubicBezTo>
                    <a:pt x="131" y="19"/>
                    <a:pt x="137" y="13"/>
                    <a:pt x="145" y="8"/>
                  </a:cubicBezTo>
                  <a:cubicBezTo>
                    <a:pt x="153" y="3"/>
                    <a:pt x="161" y="0"/>
                    <a:pt x="171" y="0"/>
                  </a:cubicBezTo>
                  <a:cubicBezTo>
                    <a:pt x="184" y="0"/>
                    <a:pt x="196" y="6"/>
                    <a:pt x="207" y="16"/>
                  </a:cubicBezTo>
                  <a:cubicBezTo>
                    <a:pt x="220" y="15"/>
                    <a:pt x="231" y="10"/>
                    <a:pt x="242" y="2"/>
                  </a:cubicBezTo>
                  <a:cubicBezTo>
                    <a:pt x="238" y="14"/>
                    <a:pt x="231" y="25"/>
                    <a:pt x="220" y="33"/>
                  </a:cubicBezTo>
                  <a:cubicBezTo>
                    <a:pt x="225" y="32"/>
                    <a:pt x="230" y="31"/>
                    <a:pt x="234" y="30"/>
                  </a:cubicBezTo>
                  <a:cubicBezTo>
                    <a:pt x="239" y="28"/>
                    <a:pt x="243" y="27"/>
                    <a:pt x="248" y="25"/>
                  </a:cubicBezTo>
                  <a:cubicBezTo>
                    <a:pt x="245" y="31"/>
                    <a:pt x="242" y="35"/>
                    <a:pt x="238" y="39"/>
                  </a:cubicBezTo>
                  <a:cubicBezTo>
                    <a:pt x="234" y="43"/>
                    <a:pt x="229" y="47"/>
                    <a:pt x="223" y="51"/>
                  </a:cubicBezTo>
                  <a:cubicBezTo>
                    <a:pt x="223" y="54"/>
                    <a:pt x="223" y="54"/>
                    <a:pt x="223" y="54"/>
                  </a:cubicBezTo>
                  <a:cubicBezTo>
                    <a:pt x="223" y="54"/>
                    <a:pt x="223" y="55"/>
                    <a:pt x="223" y="56"/>
                  </a:cubicBezTo>
                  <a:cubicBezTo>
                    <a:pt x="223" y="57"/>
                    <a:pt x="223" y="58"/>
                    <a:pt x="223" y="59"/>
                  </a:cubicBezTo>
                  <a:cubicBezTo>
                    <a:pt x="223" y="59"/>
                    <a:pt x="223" y="59"/>
                    <a:pt x="223" y="59"/>
                  </a:cubicBezTo>
                  <a:cubicBezTo>
                    <a:pt x="223" y="69"/>
                    <a:pt x="222" y="79"/>
                    <a:pt x="220" y="88"/>
                  </a:cubicBezTo>
                  <a:cubicBezTo>
                    <a:pt x="218" y="98"/>
                    <a:pt x="215" y="107"/>
                    <a:pt x="211" y="116"/>
                  </a:cubicBezTo>
                  <a:cubicBezTo>
                    <a:pt x="208" y="124"/>
                    <a:pt x="203" y="133"/>
                    <a:pt x="198" y="140"/>
                  </a:cubicBezTo>
                  <a:cubicBezTo>
                    <a:pt x="193" y="148"/>
                    <a:pt x="187" y="155"/>
                    <a:pt x="180" y="162"/>
                  </a:cubicBezTo>
                  <a:cubicBezTo>
                    <a:pt x="174" y="168"/>
                    <a:pt x="166" y="174"/>
                    <a:pt x="159" y="180"/>
                  </a:cubicBezTo>
                  <a:cubicBezTo>
                    <a:pt x="151" y="185"/>
                    <a:pt x="143" y="189"/>
                    <a:pt x="134" y="193"/>
                  </a:cubicBezTo>
                  <a:cubicBezTo>
                    <a:pt x="125" y="197"/>
                    <a:pt x="116" y="200"/>
                    <a:pt x="106" y="202"/>
                  </a:cubicBezTo>
                  <a:cubicBezTo>
                    <a:pt x="97" y="204"/>
                    <a:pt x="87" y="205"/>
                    <a:pt x="77" y="205"/>
                  </a:cubicBezTo>
                  <a:cubicBezTo>
                    <a:pt x="64" y="205"/>
                    <a:pt x="51" y="202"/>
                    <a:pt x="37" y="198"/>
                  </a:cubicBezTo>
                  <a:cubicBezTo>
                    <a:pt x="24" y="194"/>
                    <a:pt x="12" y="188"/>
                    <a:pt x="0" y="181"/>
                  </a:cubicBezTo>
                  <a:close/>
                </a:path>
              </a:pathLst>
            </a:custGeom>
            <a:solidFill>
              <a:schemeClr val="accent5"/>
            </a:solidFill>
            <a:ln>
              <a:noFill/>
            </a:ln>
          </p:spPr>
          <p:txBody>
            <a:bodyPr vert="horz" wrap="square" lIns="49530" tIns="24765" rIns="49530" bIns="24765" numCol="1" anchor="t" anchorCtr="0" compatLnSpc="1">
              <a:prstTxWarp prst="textNoShape">
                <a:avLst/>
              </a:prstTxWarp>
            </a:bodyPr>
            <a:lstStyle/>
            <a:p>
              <a:pPr defTabSz="457200">
                <a:defRPr/>
              </a:pPr>
              <a:endParaRPr lang="en-US" sz="858" dirty="0">
                <a:solidFill>
                  <a:schemeClr val="tx2"/>
                </a:solidFill>
                <a:latin typeface="Lato Regular" panose="020F0502020204030203" pitchFamily="34" charset="0"/>
              </a:endParaRPr>
            </a:p>
            <a:p>
              <a:pPr defTabSz="457200">
                <a:defRPr/>
              </a:pPr>
              <a:endParaRPr lang="en-US" sz="858" dirty="0">
                <a:solidFill>
                  <a:schemeClr val="tx2"/>
                </a:solidFill>
                <a:latin typeface="Lato Regular" panose="020F0502020204030203" pitchFamily="34" charset="0"/>
              </a:endParaRPr>
            </a:p>
            <a:p>
              <a:pPr defTabSz="457200">
                <a:defRPr/>
              </a:pPr>
              <a:endParaRPr lang="en-US" sz="858" dirty="0">
                <a:solidFill>
                  <a:schemeClr val="tx2"/>
                </a:solidFill>
                <a:latin typeface="Lato Regular" panose="020F0502020204030203" pitchFamily="34" charset="0"/>
              </a:endParaRPr>
            </a:p>
            <a:p>
              <a:pPr defTabSz="457200">
                <a:defRPr/>
              </a:pPr>
              <a:endParaRPr lang="en-US" sz="858" dirty="0">
                <a:solidFill>
                  <a:schemeClr val="tx2"/>
                </a:solidFill>
                <a:latin typeface="Lato Regular" panose="020F0502020204030203" pitchFamily="34" charset="0"/>
              </a:endParaRPr>
            </a:p>
            <a:p>
              <a:pPr defTabSz="457200">
                <a:defRPr/>
              </a:pPr>
              <a:endParaRPr lang="en-US" sz="858" dirty="0">
                <a:solidFill>
                  <a:schemeClr val="tx2"/>
                </a:solidFill>
                <a:latin typeface="Lato Regular" panose="020F0502020204030203" pitchFamily="34" charset="0"/>
              </a:endParaRPr>
            </a:p>
          </p:txBody>
        </p:sp>
        <p:sp>
          <p:nvSpPr>
            <p:cNvPr id="12" name="Freeform 132">
              <a:extLst>
                <a:ext uri="{FF2B5EF4-FFF2-40B4-BE49-F238E27FC236}">
                  <a16:creationId xmlns:a16="http://schemas.microsoft.com/office/drawing/2014/main" id="{CB74A47F-57A0-44A9-BD36-75C4BCE1463E}"/>
                </a:ext>
              </a:extLst>
            </p:cNvPr>
            <p:cNvSpPr>
              <a:spLocks noEditPoints="1"/>
            </p:cNvSpPr>
            <p:nvPr/>
          </p:nvSpPr>
          <p:spPr bwMode="auto">
            <a:xfrm>
              <a:off x="1909474" y="9966156"/>
              <a:ext cx="213372" cy="201970"/>
            </a:xfrm>
            <a:custGeom>
              <a:avLst/>
              <a:gdLst>
                <a:gd name="T0" fmla="*/ 37 w 199"/>
                <a:gd name="T1" fmla="*/ 3 h 187"/>
                <a:gd name="T2" fmla="*/ 47 w 199"/>
                <a:gd name="T3" fmla="*/ 12 h 187"/>
                <a:gd name="T4" fmla="*/ 48 w 199"/>
                <a:gd name="T5" fmla="*/ 15 h 187"/>
                <a:gd name="T6" fmla="*/ 49 w 199"/>
                <a:gd name="T7" fmla="*/ 18 h 187"/>
                <a:gd name="T8" fmla="*/ 48 w 199"/>
                <a:gd name="T9" fmla="*/ 28 h 187"/>
                <a:gd name="T10" fmla="*/ 45 w 199"/>
                <a:gd name="T11" fmla="*/ 35 h 187"/>
                <a:gd name="T12" fmla="*/ 41 w 199"/>
                <a:gd name="T13" fmla="*/ 38 h 187"/>
                <a:gd name="T14" fmla="*/ 39 w 199"/>
                <a:gd name="T15" fmla="*/ 40 h 187"/>
                <a:gd name="T16" fmla="*/ 38 w 199"/>
                <a:gd name="T17" fmla="*/ 42 h 187"/>
                <a:gd name="T18" fmla="*/ 23 w 199"/>
                <a:gd name="T19" fmla="*/ 44 h 187"/>
                <a:gd name="T20" fmla="*/ 5 w 199"/>
                <a:gd name="T21" fmla="*/ 36 h 187"/>
                <a:gd name="T22" fmla="*/ 0 w 199"/>
                <a:gd name="T23" fmla="*/ 22 h 187"/>
                <a:gd name="T24" fmla="*/ 2 w 199"/>
                <a:gd name="T25" fmla="*/ 13 h 187"/>
                <a:gd name="T26" fmla="*/ 6 w 199"/>
                <a:gd name="T27" fmla="*/ 8 h 187"/>
                <a:gd name="T28" fmla="*/ 8 w 199"/>
                <a:gd name="T29" fmla="*/ 5 h 187"/>
                <a:gd name="T30" fmla="*/ 10 w 199"/>
                <a:gd name="T31" fmla="*/ 4 h 187"/>
                <a:gd name="T32" fmla="*/ 13 w 199"/>
                <a:gd name="T33" fmla="*/ 3 h 187"/>
                <a:gd name="T34" fmla="*/ 15 w 199"/>
                <a:gd name="T35" fmla="*/ 2 h 187"/>
                <a:gd name="T36" fmla="*/ 19 w 199"/>
                <a:gd name="T37" fmla="*/ 1 h 187"/>
                <a:gd name="T38" fmla="*/ 30 w 199"/>
                <a:gd name="T39" fmla="*/ 1 h 187"/>
                <a:gd name="T40" fmla="*/ 46 w 199"/>
                <a:gd name="T41" fmla="*/ 187 h 187"/>
                <a:gd name="T42" fmla="*/ 2 w 199"/>
                <a:gd name="T43" fmla="*/ 179 h 187"/>
                <a:gd name="T44" fmla="*/ 2 w 199"/>
                <a:gd name="T45" fmla="*/ 157 h 187"/>
                <a:gd name="T46" fmla="*/ 2 w 199"/>
                <a:gd name="T47" fmla="*/ 61 h 187"/>
                <a:gd name="T48" fmla="*/ 155 w 199"/>
                <a:gd name="T49" fmla="*/ 187 h 187"/>
                <a:gd name="T50" fmla="*/ 155 w 199"/>
                <a:gd name="T51" fmla="*/ 124 h 187"/>
                <a:gd name="T52" fmla="*/ 154 w 199"/>
                <a:gd name="T53" fmla="*/ 107 h 187"/>
                <a:gd name="T54" fmla="*/ 151 w 199"/>
                <a:gd name="T55" fmla="*/ 100 h 187"/>
                <a:gd name="T56" fmla="*/ 150 w 199"/>
                <a:gd name="T57" fmla="*/ 98 h 187"/>
                <a:gd name="T58" fmla="*/ 146 w 199"/>
                <a:gd name="T59" fmla="*/ 96 h 187"/>
                <a:gd name="T60" fmla="*/ 145 w 199"/>
                <a:gd name="T61" fmla="*/ 94 h 187"/>
                <a:gd name="T62" fmla="*/ 134 w 199"/>
                <a:gd name="T63" fmla="*/ 91 h 187"/>
                <a:gd name="T64" fmla="*/ 124 w 199"/>
                <a:gd name="T65" fmla="*/ 94 h 187"/>
                <a:gd name="T66" fmla="*/ 117 w 199"/>
                <a:gd name="T67" fmla="*/ 99 h 187"/>
                <a:gd name="T68" fmla="*/ 113 w 199"/>
                <a:gd name="T69" fmla="*/ 101 h 187"/>
                <a:gd name="T70" fmla="*/ 110 w 199"/>
                <a:gd name="T71" fmla="*/ 115 h 187"/>
                <a:gd name="T72" fmla="*/ 109 w 199"/>
                <a:gd name="T73" fmla="*/ 132 h 187"/>
                <a:gd name="T74" fmla="*/ 67 w 199"/>
                <a:gd name="T75" fmla="*/ 187 h 187"/>
                <a:gd name="T76" fmla="*/ 109 w 199"/>
                <a:gd name="T77" fmla="*/ 61 h 187"/>
                <a:gd name="T78" fmla="*/ 110 w 199"/>
                <a:gd name="T79" fmla="*/ 78 h 187"/>
                <a:gd name="T80" fmla="*/ 135 w 199"/>
                <a:gd name="T81" fmla="*/ 59 h 187"/>
                <a:gd name="T82" fmla="*/ 151 w 199"/>
                <a:gd name="T83" fmla="*/ 58 h 187"/>
                <a:gd name="T84" fmla="*/ 172 w 199"/>
                <a:gd name="T85" fmla="*/ 63 h 187"/>
                <a:gd name="T86" fmla="*/ 184 w 199"/>
                <a:gd name="T87" fmla="*/ 73 h 187"/>
                <a:gd name="T88" fmla="*/ 188 w 199"/>
                <a:gd name="T89" fmla="*/ 76 h 187"/>
                <a:gd name="T90" fmla="*/ 189 w 199"/>
                <a:gd name="T91" fmla="*/ 78 h 187"/>
                <a:gd name="T92" fmla="*/ 190 w 199"/>
                <a:gd name="T93" fmla="*/ 81 h 187"/>
                <a:gd name="T94" fmla="*/ 192 w 199"/>
                <a:gd name="T95" fmla="*/ 84 h 187"/>
                <a:gd name="T96" fmla="*/ 194 w 199"/>
                <a:gd name="T97" fmla="*/ 87 h 187"/>
                <a:gd name="T98" fmla="*/ 196 w 199"/>
                <a:gd name="T99" fmla="*/ 94 h 187"/>
                <a:gd name="T100" fmla="*/ 198 w 199"/>
                <a:gd name="T101" fmla="*/ 112 h 187"/>
                <a:gd name="T102" fmla="*/ 199 w 199"/>
                <a:gd name="T103"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7">
                  <a:moveTo>
                    <a:pt x="30" y="1"/>
                  </a:moveTo>
                  <a:cubicBezTo>
                    <a:pt x="32" y="1"/>
                    <a:pt x="35" y="2"/>
                    <a:pt x="37" y="3"/>
                  </a:cubicBezTo>
                  <a:cubicBezTo>
                    <a:pt x="39" y="4"/>
                    <a:pt x="41" y="5"/>
                    <a:pt x="43" y="7"/>
                  </a:cubicBezTo>
                  <a:cubicBezTo>
                    <a:pt x="45" y="8"/>
                    <a:pt x="46" y="10"/>
                    <a:pt x="47" y="12"/>
                  </a:cubicBezTo>
                  <a:cubicBezTo>
                    <a:pt x="47" y="15"/>
                    <a:pt x="47" y="15"/>
                    <a:pt x="47" y="15"/>
                  </a:cubicBezTo>
                  <a:cubicBezTo>
                    <a:pt x="48" y="15"/>
                    <a:pt x="48" y="15"/>
                    <a:pt x="48" y="15"/>
                  </a:cubicBezTo>
                  <a:cubicBezTo>
                    <a:pt x="48" y="18"/>
                    <a:pt x="48" y="18"/>
                    <a:pt x="48" y="18"/>
                  </a:cubicBezTo>
                  <a:cubicBezTo>
                    <a:pt x="49" y="18"/>
                    <a:pt x="49" y="18"/>
                    <a:pt x="49" y="18"/>
                  </a:cubicBezTo>
                  <a:cubicBezTo>
                    <a:pt x="50" y="19"/>
                    <a:pt x="50" y="21"/>
                    <a:pt x="49" y="22"/>
                  </a:cubicBezTo>
                  <a:cubicBezTo>
                    <a:pt x="49" y="24"/>
                    <a:pt x="49" y="26"/>
                    <a:pt x="48" y="28"/>
                  </a:cubicBezTo>
                  <a:cubicBezTo>
                    <a:pt x="48" y="29"/>
                    <a:pt x="47" y="31"/>
                    <a:pt x="47" y="32"/>
                  </a:cubicBezTo>
                  <a:cubicBezTo>
                    <a:pt x="46" y="34"/>
                    <a:pt x="45" y="35"/>
                    <a:pt x="45" y="35"/>
                  </a:cubicBezTo>
                  <a:cubicBezTo>
                    <a:pt x="44" y="36"/>
                    <a:pt x="44" y="36"/>
                    <a:pt x="43" y="37"/>
                  </a:cubicBezTo>
                  <a:cubicBezTo>
                    <a:pt x="42" y="37"/>
                    <a:pt x="42" y="38"/>
                    <a:pt x="41" y="38"/>
                  </a:cubicBezTo>
                  <a:cubicBezTo>
                    <a:pt x="41" y="40"/>
                    <a:pt x="41" y="40"/>
                    <a:pt x="41" y="40"/>
                  </a:cubicBezTo>
                  <a:cubicBezTo>
                    <a:pt x="39" y="40"/>
                    <a:pt x="39" y="40"/>
                    <a:pt x="39" y="40"/>
                  </a:cubicBezTo>
                  <a:cubicBezTo>
                    <a:pt x="39" y="40"/>
                    <a:pt x="38" y="40"/>
                    <a:pt x="38" y="41"/>
                  </a:cubicBezTo>
                  <a:cubicBezTo>
                    <a:pt x="38" y="41"/>
                    <a:pt x="38" y="41"/>
                    <a:pt x="38" y="42"/>
                  </a:cubicBezTo>
                  <a:cubicBezTo>
                    <a:pt x="35" y="42"/>
                    <a:pt x="35" y="42"/>
                    <a:pt x="35" y="42"/>
                  </a:cubicBezTo>
                  <a:cubicBezTo>
                    <a:pt x="31" y="43"/>
                    <a:pt x="27" y="44"/>
                    <a:pt x="23" y="44"/>
                  </a:cubicBezTo>
                  <a:cubicBezTo>
                    <a:pt x="19" y="44"/>
                    <a:pt x="16" y="43"/>
                    <a:pt x="13" y="42"/>
                  </a:cubicBezTo>
                  <a:cubicBezTo>
                    <a:pt x="10" y="40"/>
                    <a:pt x="7" y="38"/>
                    <a:pt x="5" y="36"/>
                  </a:cubicBezTo>
                  <a:cubicBezTo>
                    <a:pt x="3" y="33"/>
                    <a:pt x="1" y="30"/>
                    <a:pt x="0" y="27"/>
                  </a:cubicBezTo>
                  <a:cubicBezTo>
                    <a:pt x="0" y="25"/>
                    <a:pt x="0" y="24"/>
                    <a:pt x="0" y="22"/>
                  </a:cubicBezTo>
                  <a:cubicBezTo>
                    <a:pt x="0" y="20"/>
                    <a:pt x="0" y="19"/>
                    <a:pt x="1" y="17"/>
                  </a:cubicBezTo>
                  <a:cubicBezTo>
                    <a:pt x="1" y="16"/>
                    <a:pt x="2" y="14"/>
                    <a:pt x="2" y="13"/>
                  </a:cubicBezTo>
                  <a:cubicBezTo>
                    <a:pt x="3" y="12"/>
                    <a:pt x="3" y="11"/>
                    <a:pt x="3" y="9"/>
                  </a:cubicBezTo>
                  <a:cubicBezTo>
                    <a:pt x="4" y="9"/>
                    <a:pt x="5" y="8"/>
                    <a:pt x="6" y="8"/>
                  </a:cubicBezTo>
                  <a:cubicBezTo>
                    <a:pt x="6" y="7"/>
                    <a:pt x="7" y="7"/>
                    <a:pt x="8" y="6"/>
                  </a:cubicBezTo>
                  <a:cubicBezTo>
                    <a:pt x="8" y="5"/>
                    <a:pt x="8" y="5"/>
                    <a:pt x="8" y="5"/>
                  </a:cubicBezTo>
                  <a:cubicBezTo>
                    <a:pt x="10" y="5"/>
                    <a:pt x="10" y="5"/>
                    <a:pt x="10" y="5"/>
                  </a:cubicBezTo>
                  <a:cubicBezTo>
                    <a:pt x="10" y="5"/>
                    <a:pt x="10" y="5"/>
                    <a:pt x="10" y="4"/>
                  </a:cubicBezTo>
                  <a:cubicBezTo>
                    <a:pt x="10" y="4"/>
                    <a:pt x="11" y="4"/>
                    <a:pt x="11" y="3"/>
                  </a:cubicBezTo>
                  <a:cubicBezTo>
                    <a:pt x="13" y="3"/>
                    <a:pt x="13" y="3"/>
                    <a:pt x="13" y="3"/>
                  </a:cubicBezTo>
                  <a:cubicBezTo>
                    <a:pt x="13" y="2"/>
                    <a:pt x="13" y="2"/>
                    <a:pt x="13" y="2"/>
                  </a:cubicBezTo>
                  <a:cubicBezTo>
                    <a:pt x="13" y="2"/>
                    <a:pt x="14" y="2"/>
                    <a:pt x="15" y="2"/>
                  </a:cubicBezTo>
                  <a:cubicBezTo>
                    <a:pt x="16" y="1"/>
                    <a:pt x="16" y="1"/>
                    <a:pt x="17" y="1"/>
                  </a:cubicBezTo>
                  <a:cubicBezTo>
                    <a:pt x="18" y="1"/>
                    <a:pt x="19" y="1"/>
                    <a:pt x="19" y="1"/>
                  </a:cubicBezTo>
                  <a:cubicBezTo>
                    <a:pt x="20" y="1"/>
                    <a:pt x="21" y="1"/>
                    <a:pt x="21" y="0"/>
                  </a:cubicBezTo>
                  <a:cubicBezTo>
                    <a:pt x="24" y="0"/>
                    <a:pt x="27" y="0"/>
                    <a:pt x="30" y="1"/>
                  </a:cubicBezTo>
                  <a:close/>
                  <a:moveTo>
                    <a:pt x="46" y="61"/>
                  </a:moveTo>
                  <a:cubicBezTo>
                    <a:pt x="46" y="187"/>
                    <a:pt x="46" y="187"/>
                    <a:pt x="46" y="187"/>
                  </a:cubicBezTo>
                  <a:cubicBezTo>
                    <a:pt x="3" y="187"/>
                    <a:pt x="3" y="187"/>
                    <a:pt x="3" y="187"/>
                  </a:cubicBezTo>
                  <a:cubicBezTo>
                    <a:pt x="3" y="185"/>
                    <a:pt x="2" y="182"/>
                    <a:pt x="2" y="179"/>
                  </a:cubicBezTo>
                  <a:cubicBezTo>
                    <a:pt x="2" y="175"/>
                    <a:pt x="2" y="172"/>
                    <a:pt x="2" y="168"/>
                  </a:cubicBezTo>
                  <a:cubicBezTo>
                    <a:pt x="2" y="164"/>
                    <a:pt x="2" y="161"/>
                    <a:pt x="2" y="157"/>
                  </a:cubicBezTo>
                  <a:cubicBezTo>
                    <a:pt x="2" y="153"/>
                    <a:pt x="2" y="150"/>
                    <a:pt x="2" y="148"/>
                  </a:cubicBezTo>
                  <a:cubicBezTo>
                    <a:pt x="2" y="61"/>
                    <a:pt x="2" y="61"/>
                    <a:pt x="2" y="61"/>
                  </a:cubicBezTo>
                  <a:lnTo>
                    <a:pt x="46" y="61"/>
                  </a:lnTo>
                  <a:close/>
                  <a:moveTo>
                    <a:pt x="155" y="187"/>
                  </a:moveTo>
                  <a:cubicBezTo>
                    <a:pt x="155" y="133"/>
                    <a:pt x="155" y="133"/>
                    <a:pt x="155" y="133"/>
                  </a:cubicBezTo>
                  <a:cubicBezTo>
                    <a:pt x="155" y="130"/>
                    <a:pt x="155" y="127"/>
                    <a:pt x="155" y="124"/>
                  </a:cubicBezTo>
                  <a:cubicBezTo>
                    <a:pt x="155" y="121"/>
                    <a:pt x="155" y="118"/>
                    <a:pt x="155" y="115"/>
                  </a:cubicBezTo>
                  <a:cubicBezTo>
                    <a:pt x="155" y="112"/>
                    <a:pt x="155" y="110"/>
                    <a:pt x="154" y="107"/>
                  </a:cubicBezTo>
                  <a:cubicBezTo>
                    <a:pt x="154" y="105"/>
                    <a:pt x="153" y="102"/>
                    <a:pt x="152" y="101"/>
                  </a:cubicBezTo>
                  <a:cubicBezTo>
                    <a:pt x="151" y="101"/>
                    <a:pt x="151" y="100"/>
                    <a:pt x="151" y="100"/>
                  </a:cubicBezTo>
                  <a:cubicBezTo>
                    <a:pt x="151" y="100"/>
                    <a:pt x="150" y="100"/>
                    <a:pt x="150" y="100"/>
                  </a:cubicBezTo>
                  <a:cubicBezTo>
                    <a:pt x="150" y="98"/>
                    <a:pt x="150" y="98"/>
                    <a:pt x="150" y="98"/>
                  </a:cubicBezTo>
                  <a:cubicBezTo>
                    <a:pt x="148" y="96"/>
                    <a:pt x="148" y="96"/>
                    <a:pt x="148" y="96"/>
                  </a:cubicBezTo>
                  <a:cubicBezTo>
                    <a:pt x="146" y="96"/>
                    <a:pt x="146" y="96"/>
                    <a:pt x="146" y="96"/>
                  </a:cubicBezTo>
                  <a:cubicBezTo>
                    <a:pt x="146" y="95"/>
                    <a:pt x="145" y="95"/>
                    <a:pt x="145" y="94"/>
                  </a:cubicBezTo>
                  <a:cubicBezTo>
                    <a:pt x="145" y="94"/>
                    <a:pt x="145" y="94"/>
                    <a:pt x="145" y="94"/>
                  </a:cubicBezTo>
                  <a:cubicBezTo>
                    <a:pt x="144" y="93"/>
                    <a:pt x="142" y="92"/>
                    <a:pt x="140" y="92"/>
                  </a:cubicBezTo>
                  <a:cubicBezTo>
                    <a:pt x="138" y="92"/>
                    <a:pt x="136" y="91"/>
                    <a:pt x="134" y="91"/>
                  </a:cubicBezTo>
                  <a:cubicBezTo>
                    <a:pt x="132" y="91"/>
                    <a:pt x="130" y="91"/>
                    <a:pt x="128" y="92"/>
                  </a:cubicBezTo>
                  <a:cubicBezTo>
                    <a:pt x="126" y="92"/>
                    <a:pt x="125" y="93"/>
                    <a:pt x="124" y="94"/>
                  </a:cubicBezTo>
                  <a:cubicBezTo>
                    <a:pt x="122" y="94"/>
                    <a:pt x="121" y="95"/>
                    <a:pt x="120" y="96"/>
                  </a:cubicBezTo>
                  <a:cubicBezTo>
                    <a:pt x="119" y="96"/>
                    <a:pt x="118" y="98"/>
                    <a:pt x="117" y="99"/>
                  </a:cubicBezTo>
                  <a:cubicBezTo>
                    <a:pt x="116" y="99"/>
                    <a:pt x="116" y="99"/>
                    <a:pt x="115" y="100"/>
                  </a:cubicBezTo>
                  <a:cubicBezTo>
                    <a:pt x="114" y="100"/>
                    <a:pt x="114" y="100"/>
                    <a:pt x="113" y="101"/>
                  </a:cubicBezTo>
                  <a:cubicBezTo>
                    <a:pt x="112" y="103"/>
                    <a:pt x="111" y="105"/>
                    <a:pt x="111" y="107"/>
                  </a:cubicBezTo>
                  <a:cubicBezTo>
                    <a:pt x="110" y="109"/>
                    <a:pt x="110" y="112"/>
                    <a:pt x="110" y="115"/>
                  </a:cubicBezTo>
                  <a:cubicBezTo>
                    <a:pt x="109" y="117"/>
                    <a:pt x="109" y="120"/>
                    <a:pt x="109" y="123"/>
                  </a:cubicBezTo>
                  <a:cubicBezTo>
                    <a:pt x="109" y="126"/>
                    <a:pt x="109" y="129"/>
                    <a:pt x="109" y="132"/>
                  </a:cubicBezTo>
                  <a:cubicBezTo>
                    <a:pt x="109" y="187"/>
                    <a:pt x="109" y="187"/>
                    <a:pt x="109" y="187"/>
                  </a:cubicBezTo>
                  <a:cubicBezTo>
                    <a:pt x="67" y="187"/>
                    <a:pt x="67" y="187"/>
                    <a:pt x="67" y="187"/>
                  </a:cubicBezTo>
                  <a:cubicBezTo>
                    <a:pt x="67" y="61"/>
                    <a:pt x="67" y="61"/>
                    <a:pt x="67" y="61"/>
                  </a:cubicBezTo>
                  <a:cubicBezTo>
                    <a:pt x="109" y="61"/>
                    <a:pt x="109" y="61"/>
                    <a:pt x="109" y="61"/>
                  </a:cubicBezTo>
                  <a:cubicBezTo>
                    <a:pt x="109" y="78"/>
                    <a:pt x="109" y="78"/>
                    <a:pt x="109" y="78"/>
                  </a:cubicBezTo>
                  <a:cubicBezTo>
                    <a:pt x="110" y="78"/>
                    <a:pt x="110" y="78"/>
                    <a:pt x="110" y="78"/>
                  </a:cubicBezTo>
                  <a:cubicBezTo>
                    <a:pt x="113" y="73"/>
                    <a:pt x="116" y="70"/>
                    <a:pt x="121" y="67"/>
                  </a:cubicBezTo>
                  <a:cubicBezTo>
                    <a:pt x="125" y="63"/>
                    <a:pt x="130" y="61"/>
                    <a:pt x="135" y="59"/>
                  </a:cubicBezTo>
                  <a:cubicBezTo>
                    <a:pt x="140" y="59"/>
                    <a:pt x="140" y="59"/>
                    <a:pt x="140" y="59"/>
                  </a:cubicBezTo>
                  <a:cubicBezTo>
                    <a:pt x="144" y="58"/>
                    <a:pt x="147" y="58"/>
                    <a:pt x="151" y="58"/>
                  </a:cubicBezTo>
                  <a:cubicBezTo>
                    <a:pt x="155" y="58"/>
                    <a:pt x="158" y="59"/>
                    <a:pt x="162" y="59"/>
                  </a:cubicBezTo>
                  <a:cubicBezTo>
                    <a:pt x="165" y="60"/>
                    <a:pt x="169" y="61"/>
                    <a:pt x="172" y="63"/>
                  </a:cubicBezTo>
                  <a:cubicBezTo>
                    <a:pt x="175" y="64"/>
                    <a:pt x="177" y="65"/>
                    <a:pt x="179" y="66"/>
                  </a:cubicBezTo>
                  <a:cubicBezTo>
                    <a:pt x="184" y="73"/>
                    <a:pt x="184" y="73"/>
                    <a:pt x="184" y="73"/>
                  </a:cubicBezTo>
                  <a:cubicBezTo>
                    <a:pt x="185" y="73"/>
                    <a:pt x="185" y="74"/>
                    <a:pt x="186" y="74"/>
                  </a:cubicBezTo>
                  <a:cubicBezTo>
                    <a:pt x="187" y="75"/>
                    <a:pt x="188" y="75"/>
                    <a:pt x="188" y="76"/>
                  </a:cubicBezTo>
                  <a:cubicBezTo>
                    <a:pt x="188" y="78"/>
                    <a:pt x="188" y="78"/>
                    <a:pt x="188" y="78"/>
                  </a:cubicBezTo>
                  <a:cubicBezTo>
                    <a:pt x="189" y="78"/>
                    <a:pt x="189" y="78"/>
                    <a:pt x="189" y="78"/>
                  </a:cubicBezTo>
                  <a:cubicBezTo>
                    <a:pt x="190" y="79"/>
                    <a:pt x="190" y="79"/>
                    <a:pt x="190" y="79"/>
                  </a:cubicBezTo>
                  <a:cubicBezTo>
                    <a:pt x="190" y="81"/>
                    <a:pt x="190" y="81"/>
                    <a:pt x="190" y="81"/>
                  </a:cubicBezTo>
                  <a:cubicBezTo>
                    <a:pt x="191" y="81"/>
                    <a:pt x="191" y="81"/>
                    <a:pt x="191" y="81"/>
                  </a:cubicBezTo>
                  <a:cubicBezTo>
                    <a:pt x="192" y="82"/>
                    <a:pt x="192" y="83"/>
                    <a:pt x="192" y="84"/>
                  </a:cubicBezTo>
                  <a:cubicBezTo>
                    <a:pt x="193" y="85"/>
                    <a:pt x="193" y="86"/>
                    <a:pt x="193" y="87"/>
                  </a:cubicBezTo>
                  <a:cubicBezTo>
                    <a:pt x="194" y="87"/>
                    <a:pt x="194" y="87"/>
                    <a:pt x="194" y="87"/>
                  </a:cubicBezTo>
                  <a:cubicBezTo>
                    <a:pt x="196" y="94"/>
                    <a:pt x="196" y="94"/>
                    <a:pt x="196" y="94"/>
                  </a:cubicBezTo>
                  <a:cubicBezTo>
                    <a:pt x="196" y="94"/>
                    <a:pt x="196" y="94"/>
                    <a:pt x="196" y="94"/>
                  </a:cubicBezTo>
                  <a:cubicBezTo>
                    <a:pt x="196" y="99"/>
                    <a:pt x="196" y="99"/>
                    <a:pt x="196" y="99"/>
                  </a:cubicBezTo>
                  <a:cubicBezTo>
                    <a:pt x="198" y="103"/>
                    <a:pt x="198" y="107"/>
                    <a:pt x="198" y="112"/>
                  </a:cubicBezTo>
                  <a:cubicBezTo>
                    <a:pt x="198" y="117"/>
                    <a:pt x="199" y="122"/>
                    <a:pt x="199" y="128"/>
                  </a:cubicBezTo>
                  <a:cubicBezTo>
                    <a:pt x="199" y="187"/>
                    <a:pt x="199" y="187"/>
                    <a:pt x="199" y="187"/>
                  </a:cubicBezTo>
                  <a:lnTo>
                    <a:pt x="155" y="187"/>
                  </a:lnTo>
                  <a:close/>
                </a:path>
              </a:pathLst>
            </a:custGeom>
            <a:solidFill>
              <a:schemeClr val="accent5"/>
            </a:solidFill>
            <a:ln>
              <a:noFill/>
            </a:ln>
          </p:spPr>
          <p:txBody>
            <a:bodyPr vert="horz" wrap="square" lIns="49530" tIns="24765" rIns="49530" bIns="24765" numCol="1" anchor="t" anchorCtr="0" compatLnSpc="1">
              <a:prstTxWarp prst="textNoShape">
                <a:avLst/>
              </a:prstTxWarp>
            </a:bodyPr>
            <a:lstStyle/>
            <a:p>
              <a:pPr defTabSz="457200">
                <a:defRPr/>
              </a:pPr>
              <a:endParaRPr lang="en-US" sz="858">
                <a:solidFill>
                  <a:schemeClr val="tx2"/>
                </a:solidFill>
                <a:latin typeface="Lato Regular" panose="020F0502020204030203" pitchFamily="34" charset="0"/>
              </a:endParaRPr>
            </a:p>
          </p:txBody>
        </p:sp>
        <p:sp>
          <p:nvSpPr>
            <p:cNvPr id="13" name="TextBox 12">
              <a:extLst>
                <a:ext uri="{FF2B5EF4-FFF2-40B4-BE49-F238E27FC236}">
                  <a16:creationId xmlns:a16="http://schemas.microsoft.com/office/drawing/2014/main" id="{3EDE233A-9315-41A1-87AF-E6D84E4AC113}"/>
                </a:ext>
              </a:extLst>
            </p:cNvPr>
            <p:cNvSpPr txBox="1"/>
            <p:nvPr/>
          </p:nvSpPr>
          <p:spPr>
            <a:xfrm>
              <a:off x="2201343" y="9497971"/>
              <a:ext cx="2298413" cy="312588"/>
            </a:xfrm>
            <a:prstGeom prst="rect">
              <a:avLst/>
            </a:prstGeom>
            <a:noFill/>
          </p:spPr>
          <p:txBody>
            <a:bodyPr wrap="square" rtlCol="0" anchor="ctr">
              <a:spAutoFit/>
            </a:bodyPr>
            <a:lstStyle/>
            <a:p>
              <a:pPr defTabSz="457200">
                <a:defRPr/>
              </a:pPr>
              <a:r>
                <a:rPr lang="en-US" sz="1200" u="sng" dirty="0">
                  <a:solidFill>
                    <a:schemeClr val="tx2"/>
                  </a:solidFill>
                  <a:latin typeface="Lato Regular" panose="020F0502020204030203" pitchFamily="34" charset="0"/>
                </a:rPr>
                <a:t>@</a:t>
              </a:r>
              <a:r>
                <a:rPr lang="en-US" sz="1200" u="sng" dirty="0" err="1">
                  <a:solidFill>
                    <a:schemeClr val="tx2"/>
                  </a:solidFill>
                  <a:latin typeface="Lato Regular" panose="020F0502020204030203" pitchFamily="34" charset="0"/>
                </a:rPr>
                <a:t>iamitama</a:t>
              </a:r>
              <a:r>
                <a:rPr lang="en-US" sz="1200" u="sng" dirty="0">
                  <a:solidFill>
                    <a:schemeClr val="tx2"/>
                  </a:solidFill>
                  <a:latin typeface="Lato Regular" panose="020F0502020204030203" pitchFamily="34" charset="0"/>
                </a:rPr>
                <a:t> </a:t>
              </a:r>
              <a:endParaRPr lang="en-GB" sz="1200" u="sng" dirty="0">
                <a:solidFill>
                  <a:schemeClr val="tx2"/>
                </a:solidFill>
                <a:latin typeface="Lato Regular" panose="020F0502020204030203" pitchFamily="34" charset="0"/>
              </a:endParaRPr>
            </a:p>
          </p:txBody>
        </p:sp>
        <p:sp>
          <p:nvSpPr>
            <p:cNvPr id="14" name="TextBox 13">
              <a:extLst>
                <a:ext uri="{FF2B5EF4-FFF2-40B4-BE49-F238E27FC236}">
                  <a16:creationId xmlns:a16="http://schemas.microsoft.com/office/drawing/2014/main" id="{A36E0685-3A46-416B-A9B9-20D57AF7D501}"/>
                </a:ext>
              </a:extLst>
            </p:cNvPr>
            <p:cNvSpPr txBox="1"/>
            <p:nvPr/>
          </p:nvSpPr>
          <p:spPr>
            <a:xfrm>
              <a:off x="2174966" y="9921189"/>
              <a:ext cx="5120753" cy="312588"/>
            </a:xfrm>
            <a:prstGeom prst="rect">
              <a:avLst/>
            </a:prstGeom>
            <a:noFill/>
          </p:spPr>
          <p:txBody>
            <a:bodyPr wrap="square" rtlCol="0" anchor="ctr">
              <a:spAutoFit/>
            </a:bodyPr>
            <a:lstStyle/>
            <a:p>
              <a:pPr defTabSz="457200">
                <a:defRPr/>
              </a:pPr>
              <a:r>
                <a:rPr lang="en-US" sz="1200" u="sng" dirty="0">
                  <a:solidFill>
                    <a:schemeClr val="tx2"/>
                  </a:solidFill>
                  <a:latin typeface="Lato Regular" panose="020F0502020204030203" pitchFamily="34" charset="0"/>
                </a:rPr>
                <a:t>https://www.linkedin.com/in/davidabu </a:t>
              </a:r>
              <a:endParaRPr lang="en-GB" sz="1200" u="sng" dirty="0">
                <a:solidFill>
                  <a:schemeClr val="tx2"/>
                </a:solidFill>
                <a:latin typeface="Lato Regular" panose="020F0502020204030203" pitchFamily="34" charset="0"/>
              </a:endParaRPr>
            </a:p>
          </p:txBody>
        </p:sp>
        <p:sp>
          <p:nvSpPr>
            <p:cNvPr id="17" name="Freeform 118">
              <a:extLst>
                <a:ext uri="{FF2B5EF4-FFF2-40B4-BE49-F238E27FC236}">
                  <a16:creationId xmlns:a16="http://schemas.microsoft.com/office/drawing/2014/main" id="{92CDB460-2612-479F-B43D-5F5ADE3EE640}"/>
                </a:ext>
              </a:extLst>
            </p:cNvPr>
            <p:cNvSpPr>
              <a:spLocks noEditPoints="1"/>
            </p:cNvSpPr>
            <p:nvPr/>
          </p:nvSpPr>
          <p:spPr bwMode="auto">
            <a:xfrm>
              <a:off x="1899699" y="10340104"/>
              <a:ext cx="223145" cy="224773"/>
            </a:xfrm>
            <a:custGeom>
              <a:avLst/>
              <a:gdLst>
                <a:gd name="T0" fmla="*/ 52 w 208"/>
                <a:gd name="T1" fmla="*/ 194 h 209"/>
                <a:gd name="T2" fmla="*/ 14 w 208"/>
                <a:gd name="T3" fmla="*/ 157 h 209"/>
                <a:gd name="T4" fmla="*/ 0 w 208"/>
                <a:gd name="T5" fmla="*/ 105 h 209"/>
                <a:gd name="T6" fmla="*/ 14 w 208"/>
                <a:gd name="T7" fmla="*/ 52 h 209"/>
                <a:gd name="T8" fmla="*/ 52 w 208"/>
                <a:gd name="T9" fmla="*/ 15 h 209"/>
                <a:gd name="T10" fmla="*/ 104 w 208"/>
                <a:gd name="T11" fmla="*/ 0 h 209"/>
                <a:gd name="T12" fmla="*/ 157 w 208"/>
                <a:gd name="T13" fmla="*/ 15 h 209"/>
                <a:gd name="T14" fmla="*/ 194 w 208"/>
                <a:gd name="T15" fmla="*/ 52 h 209"/>
                <a:gd name="T16" fmla="*/ 208 w 208"/>
                <a:gd name="T17" fmla="*/ 105 h 209"/>
                <a:gd name="T18" fmla="*/ 194 w 208"/>
                <a:gd name="T19" fmla="*/ 157 h 209"/>
                <a:gd name="T20" fmla="*/ 157 w 208"/>
                <a:gd name="T21" fmla="*/ 194 h 209"/>
                <a:gd name="T22" fmla="*/ 104 w 208"/>
                <a:gd name="T23" fmla="*/ 209 h 209"/>
                <a:gd name="T24" fmla="*/ 47 w 208"/>
                <a:gd name="T25" fmla="*/ 100 h 209"/>
                <a:gd name="T26" fmla="*/ 53 w 208"/>
                <a:gd name="T27" fmla="*/ 59 h 209"/>
                <a:gd name="T28" fmla="*/ 13 w 208"/>
                <a:gd name="T29" fmla="*/ 78 h 209"/>
                <a:gd name="T30" fmla="*/ 47 w 208"/>
                <a:gd name="T31" fmla="*/ 100 h 209"/>
                <a:gd name="T32" fmla="*/ 49 w 208"/>
                <a:gd name="T33" fmla="*/ 130 h 209"/>
                <a:gd name="T34" fmla="*/ 10 w 208"/>
                <a:gd name="T35" fmla="*/ 109 h 209"/>
                <a:gd name="T36" fmla="*/ 21 w 208"/>
                <a:gd name="T37" fmla="*/ 150 h 209"/>
                <a:gd name="T38" fmla="*/ 56 w 208"/>
                <a:gd name="T39" fmla="*/ 50 h 209"/>
                <a:gd name="T40" fmla="*/ 72 w 208"/>
                <a:gd name="T41" fmla="*/ 15 h 209"/>
                <a:gd name="T42" fmla="*/ 27 w 208"/>
                <a:gd name="T43" fmla="*/ 50 h 209"/>
                <a:gd name="T44" fmla="*/ 63 w 208"/>
                <a:gd name="T45" fmla="*/ 177 h 209"/>
                <a:gd name="T46" fmla="*/ 27 w 208"/>
                <a:gd name="T47" fmla="*/ 159 h 209"/>
                <a:gd name="T48" fmla="*/ 72 w 208"/>
                <a:gd name="T49" fmla="*/ 194 h 209"/>
                <a:gd name="T50" fmla="*/ 62 w 208"/>
                <a:gd name="T51" fmla="*/ 59 h 209"/>
                <a:gd name="T52" fmla="*/ 99 w 208"/>
                <a:gd name="T53" fmla="*/ 100 h 209"/>
                <a:gd name="T54" fmla="*/ 62 w 208"/>
                <a:gd name="T55" fmla="*/ 59 h 209"/>
                <a:gd name="T56" fmla="*/ 99 w 208"/>
                <a:gd name="T57" fmla="*/ 150 h 209"/>
                <a:gd name="T58" fmla="*/ 56 w 208"/>
                <a:gd name="T59" fmla="*/ 109 h 209"/>
                <a:gd name="T60" fmla="*/ 93 w 208"/>
                <a:gd name="T61" fmla="*/ 11 h 209"/>
                <a:gd name="T62" fmla="*/ 75 w 208"/>
                <a:gd name="T63" fmla="*/ 30 h 209"/>
                <a:gd name="T64" fmla="*/ 99 w 208"/>
                <a:gd name="T65" fmla="*/ 50 h 209"/>
                <a:gd name="T66" fmla="*/ 93 w 208"/>
                <a:gd name="T67" fmla="*/ 11 h 209"/>
                <a:gd name="T68" fmla="*/ 66 w 208"/>
                <a:gd name="T69" fmla="*/ 159 h 209"/>
                <a:gd name="T70" fmla="*/ 86 w 208"/>
                <a:gd name="T71" fmla="*/ 197 h 209"/>
                <a:gd name="T72" fmla="*/ 99 w 208"/>
                <a:gd name="T73" fmla="*/ 199 h 209"/>
                <a:gd name="T74" fmla="*/ 109 w 208"/>
                <a:gd name="T75" fmla="*/ 50 h 209"/>
                <a:gd name="T76" fmla="*/ 131 w 208"/>
                <a:gd name="T77" fmla="*/ 29 h 209"/>
                <a:gd name="T78" fmla="*/ 109 w 208"/>
                <a:gd name="T79" fmla="*/ 10 h 209"/>
                <a:gd name="T80" fmla="*/ 150 w 208"/>
                <a:gd name="T81" fmla="*/ 100 h 209"/>
                <a:gd name="T82" fmla="*/ 109 w 208"/>
                <a:gd name="T83" fmla="*/ 59 h 209"/>
                <a:gd name="T84" fmla="*/ 150 w 208"/>
                <a:gd name="T85" fmla="*/ 100 h 209"/>
                <a:gd name="T86" fmla="*/ 109 w 208"/>
                <a:gd name="T87" fmla="*/ 150 h 209"/>
                <a:gd name="T88" fmla="*/ 150 w 208"/>
                <a:gd name="T89" fmla="*/ 109 h 209"/>
                <a:gd name="T90" fmla="*/ 131 w 208"/>
                <a:gd name="T91" fmla="*/ 180 h 209"/>
                <a:gd name="T92" fmla="*/ 109 w 208"/>
                <a:gd name="T93" fmla="*/ 159 h 209"/>
                <a:gd name="T94" fmla="*/ 119 w 208"/>
                <a:gd name="T95" fmla="*/ 198 h 209"/>
                <a:gd name="T96" fmla="*/ 143 w 208"/>
                <a:gd name="T97" fmla="*/ 31 h 209"/>
                <a:gd name="T98" fmla="*/ 181 w 208"/>
                <a:gd name="T99" fmla="*/ 50 h 209"/>
                <a:gd name="T100" fmla="*/ 133 w 208"/>
                <a:gd name="T101" fmla="*/ 14 h 209"/>
                <a:gd name="T102" fmla="*/ 150 w 208"/>
                <a:gd name="T103" fmla="*/ 159 h 209"/>
                <a:gd name="T104" fmla="*/ 160 w 208"/>
                <a:gd name="T105" fmla="*/ 181 h 209"/>
                <a:gd name="T106" fmla="*/ 150 w 208"/>
                <a:gd name="T107" fmla="*/ 159 h 209"/>
                <a:gd name="T108" fmla="*/ 159 w 208"/>
                <a:gd name="T109" fmla="*/ 100 h 209"/>
                <a:gd name="T110" fmla="*/ 195 w 208"/>
                <a:gd name="T111" fmla="*/ 78 h 209"/>
                <a:gd name="T112" fmla="*/ 153 w 208"/>
                <a:gd name="T113" fmla="*/ 59 h 209"/>
                <a:gd name="T114" fmla="*/ 153 w 208"/>
                <a:gd name="T115" fmla="*/ 150 h 209"/>
                <a:gd name="T116" fmla="*/ 195 w 208"/>
                <a:gd name="T117" fmla="*/ 131 h 209"/>
                <a:gd name="T118" fmla="*/ 159 w 208"/>
                <a:gd name="T119" fmla="*/ 1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209">
                  <a:moveTo>
                    <a:pt x="76" y="205"/>
                  </a:moveTo>
                  <a:cubicBezTo>
                    <a:pt x="68" y="202"/>
                    <a:pt x="59" y="199"/>
                    <a:pt x="52" y="194"/>
                  </a:cubicBezTo>
                  <a:cubicBezTo>
                    <a:pt x="44" y="190"/>
                    <a:pt x="37" y="184"/>
                    <a:pt x="30" y="178"/>
                  </a:cubicBezTo>
                  <a:cubicBezTo>
                    <a:pt x="24" y="172"/>
                    <a:pt x="19" y="165"/>
                    <a:pt x="14" y="157"/>
                  </a:cubicBezTo>
                  <a:cubicBezTo>
                    <a:pt x="10" y="149"/>
                    <a:pt x="6" y="141"/>
                    <a:pt x="4" y="132"/>
                  </a:cubicBezTo>
                  <a:cubicBezTo>
                    <a:pt x="1" y="123"/>
                    <a:pt x="0" y="114"/>
                    <a:pt x="0" y="105"/>
                  </a:cubicBezTo>
                  <a:cubicBezTo>
                    <a:pt x="0" y="95"/>
                    <a:pt x="1" y="86"/>
                    <a:pt x="4" y="77"/>
                  </a:cubicBezTo>
                  <a:cubicBezTo>
                    <a:pt x="6" y="68"/>
                    <a:pt x="10" y="60"/>
                    <a:pt x="14" y="52"/>
                  </a:cubicBezTo>
                  <a:cubicBezTo>
                    <a:pt x="19" y="44"/>
                    <a:pt x="24" y="37"/>
                    <a:pt x="30" y="31"/>
                  </a:cubicBezTo>
                  <a:cubicBezTo>
                    <a:pt x="37" y="25"/>
                    <a:pt x="44" y="19"/>
                    <a:pt x="52" y="15"/>
                  </a:cubicBezTo>
                  <a:cubicBezTo>
                    <a:pt x="59" y="10"/>
                    <a:pt x="68" y="7"/>
                    <a:pt x="76" y="4"/>
                  </a:cubicBezTo>
                  <a:cubicBezTo>
                    <a:pt x="85" y="2"/>
                    <a:pt x="94" y="0"/>
                    <a:pt x="104" y="0"/>
                  </a:cubicBezTo>
                  <a:cubicBezTo>
                    <a:pt x="114" y="0"/>
                    <a:pt x="123" y="2"/>
                    <a:pt x="132" y="4"/>
                  </a:cubicBezTo>
                  <a:cubicBezTo>
                    <a:pt x="141" y="7"/>
                    <a:pt x="149" y="10"/>
                    <a:pt x="157" y="15"/>
                  </a:cubicBezTo>
                  <a:cubicBezTo>
                    <a:pt x="164" y="19"/>
                    <a:pt x="171" y="25"/>
                    <a:pt x="178" y="31"/>
                  </a:cubicBezTo>
                  <a:cubicBezTo>
                    <a:pt x="184" y="37"/>
                    <a:pt x="189" y="44"/>
                    <a:pt x="194" y="52"/>
                  </a:cubicBezTo>
                  <a:cubicBezTo>
                    <a:pt x="198" y="60"/>
                    <a:pt x="202" y="68"/>
                    <a:pt x="204" y="77"/>
                  </a:cubicBezTo>
                  <a:cubicBezTo>
                    <a:pt x="207" y="86"/>
                    <a:pt x="208" y="95"/>
                    <a:pt x="208" y="105"/>
                  </a:cubicBezTo>
                  <a:cubicBezTo>
                    <a:pt x="208" y="114"/>
                    <a:pt x="207" y="123"/>
                    <a:pt x="204" y="132"/>
                  </a:cubicBezTo>
                  <a:cubicBezTo>
                    <a:pt x="202" y="141"/>
                    <a:pt x="198" y="149"/>
                    <a:pt x="194" y="157"/>
                  </a:cubicBezTo>
                  <a:cubicBezTo>
                    <a:pt x="189" y="165"/>
                    <a:pt x="184" y="172"/>
                    <a:pt x="178" y="178"/>
                  </a:cubicBezTo>
                  <a:cubicBezTo>
                    <a:pt x="171" y="184"/>
                    <a:pt x="164" y="190"/>
                    <a:pt x="157" y="194"/>
                  </a:cubicBezTo>
                  <a:cubicBezTo>
                    <a:pt x="149" y="199"/>
                    <a:pt x="141" y="202"/>
                    <a:pt x="132" y="205"/>
                  </a:cubicBezTo>
                  <a:cubicBezTo>
                    <a:pt x="123" y="207"/>
                    <a:pt x="114" y="209"/>
                    <a:pt x="104" y="209"/>
                  </a:cubicBezTo>
                  <a:cubicBezTo>
                    <a:pt x="94" y="209"/>
                    <a:pt x="85" y="207"/>
                    <a:pt x="76" y="205"/>
                  </a:cubicBezTo>
                  <a:close/>
                  <a:moveTo>
                    <a:pt x="47" y="100"/>
                  </a:moveTo>
                  <a:cubicBezTo>
                    <a:pt x="47" y="93"/>
                    <a:pt x="48" y="86"/>
                    <a:pt x="49" y="79"/>
                  </a:cubicBezTo>
                  <a:cubicBezTo>
                    <a:pt x="50" y="72"/>
                    <a:pt x="51" y="65"/>
                    <a:pt x="53" y="59"/>
                  </a:cubicBezTo>
                  <a:cubicBezTo>
                    <a:pt x="21" y="59"/>
                    <a:pt x="21" y="59"/>
                    <a:pt x="21" y="59"/>
                  </a:cubicBezTo>
                  <a:cubicBezTo>
                    <a:pt x="18" y="65"/>
                    <a:pt x="15" y="71"/>
                    <a:pt x="13" y="78"/>
                  </a:cubicBezTo>
                  <a:cubicBezTo>
                    <a:pt x="11" y="85"/>
                    <a:pt x="10" y="92"/>
                    <a:pt x="10" y="100"/>
                  </a:cubicBezTo>
                  <a:lnTo>
                    <a:pt x="47" y="100"/>
                  </a:lnTo>
                  <a:close/>
                  <a:moveTo>
                    <a:pt x="53" y="150"/>
                  </a:moveTo>
                  <a:cubicBezTo>
                    <a:pt x="51" y="144"/>
                    <a:pt x="50" y="137"/>
                    <a:pt x="49" y="130"/>
                  </a:cubicBezTo>
                  <a:cubicBezTo>
                    <a:pt x="48" y="123"/>
                    <a:pt x="47" y="116"/>
                    <a:pt x="47" y="109"/>
                  </a:cubicBezTo>
                  <a:cubicBezTo>
                    <a:pt x="10" y="109"/>
                    <a:pt x="10" y="109"/>
                    <a:pt x="10" y="109"/>
                  </a:cubicBezTo>
                  <a:cubicBezTo>
                    <a:pt x="10" y="117"/>
                    <a:pt x="11" y="124"/>
                    <a:pt x="13" y="131"/>
                  </a:cubicBezTo>
                  <a:cubicBezTo>
                    <a:pt x="15" y="138"/>
                    <a:pt x="18" y="144"/>
                    <a:pt x="21" y="150"/>
                  </a:cubicBezTo>
                  <a:lnTo>
                    <a:pt x="53" y="150"/>
                  </a:lnTo>
                  <a:close/>
                  <a:moveTo>
                    <a:pt x="56" y="50"/>
                  </a:moveTo>
                  <a:cubicBezTo>
                    <a:pt x="58" y="43"/>
                    <a:pt x="60" y="38"/>
                    <a:pt x="63" y="32"/>
                  </a:cubicBezTo>
                  <a:cubicBezTo>
                    <a:pt x="66" y="26"/>
                    <a:pt x="69" y="21"/>
                    <a:pt x="72" y="15"/>
                  </a:cubicBezTo>
                  <a:cubicBezTo>
                    <a:pt x="63" y="19"/>
                    <a:pt x="55" y="23"/>
                    <a:pt x="47" y="29"/>
                  </a:cubicBezTo>
                  <a:cubicBezTo>
                    <a:pt x="39" y="35"/>
                    <a:pt x="33" y="42"/>
                    <a:pt x="27" y="50"/>
                  </a:cubicBezTo>
                  <a:lnTo>
                    <a:pt x="56" y="50"/>
                  </a:lnTo>
                  <a:close/>
                  <a:moveTo>
                    <a:pt x="63" y="177"/>
                  </a:moveTo>
                  <a:cubicBezTo>
                    <a:pt x="60" y="171"/>
                    <a:pt x="58" y="165"/>
                    <a:pt x="56" y="159"/>
                  </a:cubicBezTo>
                  <a:cubicBezTo>
                    <a:pt x="27" y="159"/>
                    <a:pt x="27" y="159"/>
                    <a:pt x="27" y="159"/>
                  </a:cubicBezTo>
                  <a:cubicBezTo>
                    <a:pt x="33" y="167"/>
                    <a:pt x="39" y="174"/>
                    <a:pt x="47" y="180"/>
                  </a:cubicBezTo>
                  <a:cubicBezTo>
                    <a:pt x="55" y="186"/>
                    <a:pt x="63" y="190"/>
                    <a:pt x="72" y="194"/>
                  </a:cubicBezTo>
                  <a:cubicBezTo>
                    <a:pt x="69" y="188"/>
                    <a:pt x="66" y="183"/>
                    <a:pt x="63" y="177"/>
                  </a:cubicBezTo>
                  <a:close/>
                  <a:moveTo>
                    <a:pt x="62" y="59"/>
                  </a:moveTo>
                  <a:cubicBezTo>
                    <a:pt x="59" y="72"/>
                    <a:pt x="57" y="86"/>
                    <a:pt x="56" y="100"/>
                  </a:cubicBezTo>
                  <a:cubicBezTo>
                    <a:pt x="99" y="100"/>
                    <a:pt x="99" y="100"/>
                    <a:pt x="99" y="100"/>
                  </a:cubicBezTo>
                  <a:cubicBezTo>
                    <a:pt x="99" y="59"/>
                    <a:pt x="99" y="59"/>
                    <a:pt x="99" y="59"/>
                  </a:cubicBezTo>
                  <a:lnTo>
                    <a:pt x="62" y="59"/>
                  </a:lnTo>
                  <a:close/>
                  <a:moveTo>
                    <a:pt x="62" y="150"/>
                  </a:moveTo>
                  <a:cubicBezTo>
                    <a:pt x="99" y="150"/>
                    <a:pt x="99" y="150"/>
                    <a:pt x="99" y="150"/>
                  </a:cubicBezTo>
                  <a:cubicBezTo>
                    <a:pt x="99" y="109"/>
                    <a:pt x="99" y="109"/>
                    <a:pt x="99" y="109"/>
                  </a:cubicBezTo>
                  <a:cubicBezTo>
                    <a:pt x="56" y="109"/>
                    <a:pt x="56" y="109"/>
                    <a:pt x="56" y="109"/>
                  </a:cubicBezTo>
                  <a:cubicBezTo>
                    <a:pt x="57" y="123"/>
                    <a:pt x="59" y="137"/>
                    <a:pt x="62" y="150"/>
                  </a:cubicBezTo>
                  <a:close/>
                  <a:moveTo>
                    <a:pt x="93" y="11"/>
                  </a:moveTo>
                  <a:cubicBezTo>
                    <a:pt x="91" y="11"/>
                    <a:pt x="89" y="11"/>
                    <a:pt x="86" y="12"/>
                  </a:cubicBezTo>
                  <a:cubicBezTo>
                    <a:pt x="82" y="17"/>
                    <a:pt x="78" y="23"/>
                    <a:pt x="75" y="30"/>
                  </a:cubicBezTo>
                  <a:cubicBezTo>
                    <a:pt x="71" y="36"/>
                    <a:pt x="68" y="43"/>
                    <a:pt x="66" y="50"/>
                  </a:cubicBezTo>
                  <a:cubicBezTo>
                    <a:pt x="99" y="50"/>
                    <a:pt x="99" y="50"/>
                    <a:pt x="99" y="50"/>
                  </a:cubicBezTo>
                  <a:cubicBezTo>
                    <a:pt x="99" y="10"/>
                    <a:pt x="99" y="10"/>
                    <a:pt x="99" y="10"/>
                  </a:cubicBezTo>
                  <a:cubicBezTo>
                    <a:pt x="97" y="10"/>
                    <a:pt x="95" y="10"/>
                    <a:pt x="93" y="11"/>
                  </a:cubicBezTo>
                  <a:close/>
                  <a:moveTo>
                    <a:pt x="99" y="159"/>
                  </a:moveTo>
                  <a:cubicBezTo>
                    <a:pt x="66" y="159"/>
                    <a:pt x="66" y="159"/>
                    <a:pt x="66" y="159"/>
                  </a:cubicBezTo>
                  <a:cubicBezTo>
                    <a:pt x="68" y="166"/>
                    <a:pt x="71" y="173"/>
                    <a:pt x="75" y="179"/>
                  </a:cubicBezTo>
                  <a:cubicBezTo>
                    <a:pt x="78" y="186"/>
                    <a:pt x="82" y="192"/>
                    <a:pt x="86" y="197"/>
                  </a:cubicBezTo>
                  <a:cubicBezTo>
                    <a:pt x="89" y="198"/>
                    <a:pt x="91" y="198"/>
                    <a:pt x="93" y="198"/>
                  </a:cubicBezTo>
                  <a:cubicBezTo>
                    <a:pt x="95" y="199"/>
                    <a:pt x="97" y="199"/>
                    <a:pt x="99" y="199"/>
                  </a:cubicBezTo>
                  <a:lnTo>
                    <a:pt x="99" y="159"/>
                  </a:lnTo>
                  <a:close/>
                  <a:moveTo>
                    <a:pt x="109" y="50"/>
                  </a:moveTo>
                  <a:cubicBezTo>
                    <a:pt x="140" y="50"/>
                    <a:pt x="140" y="50"/>
                    <a:pt x="140" y="50"/>
                  </a:cubicBezTo>
                  <a:cubicBezTo>
                    <a:pt x="138" y="42"/>
                    <a:pt x="135" y="36"/>
                    <a:pt x="131" y="29"/>
                  </a:cubicBezTo>
                  <a:cubicBezTo>
                    <a:pt x="127" y="23"/>
                    <a:pt x="123" y="17"/>
                    <a:pt x="119" y="11"/>
                  </a:cubicBezTo>
                  <a:cubicBezTo>
                    <a:pt x="116" y="11"/>
                    <a:pt x="112" y="10"/>
                    <a:pt x="109" y="10"/>
                  </a:cubicBezTo>
                  <a:lnTo>
                    <a:pt x="109" y="50"/>
                  </a:lnTo>
                  <a:close/>
                  <a:moveTo>
                    <a:pt x="150" y="100"/>
                  </a:moveTo>
                  <a:cubicBezTo>
                    <a:pt x="149" y="86"/>
                    <a:pt x="147" y="72"/>
                    <a:pt x="143" y="59"/>
                  </a:cubicBezTo>
                  <a:cubicBezTo>
                    <a:pt x="109" y="59"/>
                    <a:pt x="109" y="59"/>
                    <a:pt x="109" y="59"/>
                  </a:cubicBezTo>
                  <a:cubicBezTo>
                    <a:pt x="109" y="100"/>
                    <a:pt x="109" y="100"/>
                    <a:pt x="109" y="100"/>
                  </a:cubicBezTo>
                  <a:lnTo>
                    <a:pt x="150" y="100"/>
                  </a:lnTo>
                  <a:close/>
                  <a:moveTo>
                    <a:pt x="109" y="109"/>
                  </a:moveTo>
                  <a:cubicBezTo>
                    <a:pt x="109" y="150"/>
                    <a:pt x="109" y="150"/>
                    <a:pt x="109" y="150"/>
                  </a:cubicBezTo>
                  <a:cubicBezTo>
                    <a:pt x="143" y="150"/>
                    <a:pt x="143" y="150"/>
                    <a:pt x="143" y="150"/>
                  </a:cubicBezTo>
                  <a:cubicBezTo>
                    <a:pt x="147" y="137"/>
                    <a:pt x="149" y="123"/>
                    <a:pt x="150" y="109"/>
                  </a:cubicBezTo>
                  <a:lnTo>
                    <a:pt x="109" y="109"/>
                  </a:lnTo>
                  <a:close/>
                  <a:moveTo>
                    <a:pt x="131" y="180"/>
                  </a:moveTo>
                  <a:cubicBezTo>
                    <a:pt x="135" y="173"/>
                    <a:pt x="138" y="167"/>
                    <a:pt x="140" y="159"/>
                  </a:cubicBezTo>
                  <a:cubicBezTo>
                    <a:pt x="109" y="159"/>
                    <a:pt x="109" y="159"/>
                    <a:pt x="109" y="159"/>
                  </a:cubicBezTo>
                  <a:cubicBezTo>
                    <a:pt x="109" y="199"/>
                    <a:pt x="109" y="199"/>
                    <a:pt x="109" y="199"/>
                  </a:cubicBezTo>
                  <a:cubicBezTo>
                    <a:pt x="112" y="199"/>
                    <a:pt x="116" y="198"/>
                    <a:pt x="119" y="198"/>
                  </a:cubicBezTo>
                  <a:cubicBezTo>
                    <a:pt x="123" y="192"/>
                    <a:pt x="128" y="186"/>
                    <a:pt x="131" y="180"/>
                  </a:cubicBezTo>
                  <a:close/>
                  <a:moveTo>
                    <a:pt x="143" y="31"/>
                  </a:moveTo>
                  <a:cubicBezTo>
                    <a:pt x="145" y="37"/>
                    <a:pt x="148" y="43"/>
                    <a:pt x="150" y="50"/>
                  </a:cubicBezTo>
                  <a:cubicBezTo>
                    <a:pt x="181" y="50"/>
                    <a:pt x="181" y="50"/>
                    <a:pt x="181" y="50"/>
                  </a:cubicBezTo>
                  <a:cubicBezTo>
                    <a:pt x="175" y="41"/>
                    <a:pt x="168" y="34"/>
                    <a:pt x="160" y="28"/>
                  </a:cubicBezTo>
                  <a:cubicBezTo>
                    <a:pt x="152" y="22"/>
                    <a:pt x="143" y="18"/>
                    <a:pt x="133" y="14"/>
                  </a:cubicBezTo>
                  <a:cubicBezTo>
                    <a:pt x="136" y="20"/>
                    <a:pt x="140" y="25"/>
                    <a:pt x="143" y="31"/>
                  </a:cubicBezTo>
                  <a:close/>
                  <a:moveTo>
                    <a:pt x="150" y="159"/>
                  </a:moveTo>
                  <a:cubicBezTo>
                    <a:pt x="146" y="172"/>
                    <a:pt x="140" y="184"/>
                    <a:pt x="133" y="195"/>
                  </a:cubicBezTo>
                  <a:cubicBezTo>
                    <a:pt x="143" y="191"/>
                    <a:pt x="152" y="187"/>
                    <a:pt x="160" y="181"/>
                  </a:cubicBezTo>
                  <a:cubicBezTo>
                    <a:pt x="168" y="175"/>
                    <a:pt x="175" y="168"/>
                    <a:pt x="181" y="159"/>
                  </a:cubicBezTo>
                  <a:lnTo>
                    <a:pt x="150" y="159"/>
                  </a:lnTo>
                  <a:close/>
                  <a:moveTo>
                    <a:pt x="153" y="59"/>
                  </a:moveTo>
                  <a:cubicBezTo>
                    <a:pt x="157" y="72"/>
                    <a:pt x="159" y="86"/>
                    <a:pt x="159" y="100"/>
                  </a:cubicBezTo>
                  <a:cubicBezTo>
                    <a:pt x="198" y="100"/>
                    <a:pt x="198" y="100"/>
                    <a:pt x="198" y="100"/>
                  </a:cubicBezTo>
                  <a:cubicBezTo>
                    <a:pt x="198" y="92"/>
                    <a:pt x="197" y="85"/>
                    <a:pt x="195" y="78"/>
                  </a:cubicBezTo>
                  <a:cubicBezTo>
                    <a:pt x="193" y="71"/>
                    <a:pt x="190" y="65"/>
                    <a:pt x="187" y="59"/>
                  </a:cubicBezTo>
                  <a:lnTo>
                    <a:pt x="153" y="59"/>
                  </a:lnTo>
                  <a:close/>
                  <a:moveTo>
                    <a:pt x="159" y="109"/>
                  </a:moveTo>
                  <a:cubicBezTo>
                    <a:pt x="159" y="123"/>
                    <a:pt x="157" y="137"/>
                    <a:pt x="153" y="150"/>
                  </a:cubicBezTo>
                  <a:cubicBezTo>
                    <a:pt x="187" y="150"/>
                    <a:pt x="187" y="150"/>
                    <a:pt x="187" y="150"/>
                  </a:cubicBezTo>
                  <a:cubicBezTo>
                    <a:pt x="190" y="144"/>
                    <a:pt x="193" y="138"/>
                    <a:pt x="195" y="131"/>
                  </a:cubicBezTo>
                  <a:cubicBezTo>
                    <a:pt x="197" y="124"/>
                    <a:pt x="198" y="117"/>
                    <a:pt x="198" y="109"/>
                  </a:cubicBezTo>
                  <a:lnTo>
                    <a:pt x="159" y="109"/>
                  </a:lnTo>
                  <a:close/>
                </a:path>
              </a:pathLst>
            </a:custGeom>
            <a:solidFill>
              <a:schemeClr val="accent5"/>
            </a:solidFill>
            <a:ln>
              <a:noFill/>
            </a:ln>
          </p:spPr>
          <p:txBody>
            <a:bodyPr vert="horz" wrap="square" lIns="49530" tIns="24765" rIns="49530" bIns="24765" numCol="1" anchor="t" anchorCtr="0" compatLnSpc="1">
              <a:prstTxWarp prst="textNoShape">
                <a:avLst/>
              </a:prstTxWarp>
            </a:bodyPr>
            <a:lstStyle/>
            <a:p>
              <a:pPr defTabSz="457200">
                <a:defRPr/>
              </a:pPr>
              <a:endParaRPr lang="en-US" sz="858" dirty="0">
                <a:solidFill>
                  <a:schemeClr val="tx2"/>
                </a:solidFill>
                <a:latin typeface="Lato Regular" panose="020F0502020204030203" pitchFamily="34" charset="0"/>
              </a:endParaRPr>
            </a:p>
          </p:txBody>
        </p:sp>
        <p:sp>
          <p:nvSpPr>
            <p:cNvPr id="18" name="TextBox 17">
              <a:extLst>
                <a:ext uri="{FF2B5EF4-FFF2-40B4-BE49-F238E27FC236}">
                  <a16:creationId xmlns:a16="http://schemas.microsoft.com/office/drawing/2014/main" id="{14680428-CBB1-4152-A9E5-1DD867A0314A}"/>
                </a:ext>
              </a:extLst>
            </p:cNvPr>
            <p:cNvSpPr txBox="1"/>
            <p:nvPr/>
          </p:nvSpPr>
          <p:spPr>
            <a:xfrm>
              <a:off x="2230334" y="10296196"/>
              <a:ext cx="5120753" cy="312588"/>
            </a:xfrm>
            <a:prstGeom prst="rect">
              <a:avLst/>
            </a:prstGeom>
            <a:noFill/>
          </p:spPr>
          <p:txBody>
            <a:bodyPr wrap="square" rtlCol="0" anchor="ctr">
              <a:spAutoFit/>
            </a:bodyPr>
            <a:lstStyle/>
            <a:p>
              <a:pPr defTabSz="457200">
                <a:defRPr/>
              </a:pPr>
              <a:r>
                <a:rPr lang="en-US" sz="1200" u="sng" dirty="0">
                  <a:solidFill>
                    <a:schemeClr val="tx2"/>
                  </a:solidFill>
                  <a:latin typeface="Lato Regular" panose="020F0502020204030203" pitchFamily="34" charset="0"/>
                  <a:hlinkClick r:id="rId4">
                    <a:extLst>
                      <a:ext uri="{A12FA001-AC4F-418D-AE19-62706E023703}">
                        <ahyp:hlinkClr xmlns:ahyp="http://schemas.microsoft.com/office/drawing/2018/hyperlinkcolor" val="tx"/>
                      </a:ext>
                    </a:extLst>
                  </a:hlinkClick>
                </a:rPr>
                <a:t>www.dbrownconsulting.net</a:t>
              </a:r>
              <a:r>
                <a:rPr lang="en-US" sz="1200" u="sng" dirty="0">
                  <a:solidFill>
                    <a:schemeClr val="tx2"/>
                  </a:solidFill>
                  <a:latin typeface="Lato Regular" panose="020F0502020204030203" pitchFamily="34" charset="0"/>
                </a:rPr>
                <a:t> </a:t>
              </a:r>
              <a:endParaRPr lang="en-GB" sz="1200" u="sng" dirty="0">
                <a:solidFill>
                  <a:schemeClr val="tx2"/>
                </a:solidFill>
                <a:latin typeface="Lato Regular" panose="020F0502020204030203" pitchFamily="34" charset="0"/>
              </a:endParaRPr>
            </a:p>
          </p:txBody>
        </p:sp>
        <p:sp>
          <p:nvSpPr>
            <p:cNvPr id="19" name="Freeform 118">
              <a:extLst>
                <a:ext uri="{FF2B5EF4-FFF2-40B4-BE49-F238E27FC236}">
                  <a16:creationId xmlns:a16="http://schemas.microsoft.com/office/drawing/2014/main" id="{B26E2C4F-935A-4855-B15A-B613FFC3B374}"/>
                </a:ext>
              </a:extLst>
            </p:cNvPr>
            <p:cNvSpPr>
              <a:spLocks noEditPoints="1"/>
            </p:cNvSpPr>
            <p:nvPr/>
          </p:nvSpPr>
          <p:spPr bwMode="auto">
            <a:xfrm>
              <a:off x="1899699" y="10725539"/>
              <a:ext cx="223145" cy="224773"/>
            </a:xfrm>
            <a:custGeom>
              <a:avLst/>
              <a:gdLst>
                <a:gd name="T0" fmla="*/ 52 w 208"/>
                <a:gd name="T1" fmla="*/ 194 h 209"/>
                <a:gd name="T2" fmla="*/ 14 w 208"/>
                <a:gd name="T3" fmla="*/ 157 h 209"/>
                <a:gd name="T4" fmla="*/ 0 w 208"/>
                <a:gd name="T5" fmla="*/ 105 h 209"/>
                <a:gd name="T6" fmla="*/ 14 w 208"/>
                <a:gd name="T7" fmla="*/ 52 h 209"/>
                <a:gd name="T8" fmla="*/ 52 w 208"/>
                <a:gd name="T9" fmla="*/ 15 h 209"/>
                <a:gd name="T10" fmla="*/ 104 w 208"/>
                <a:gd name="T11" fmla="*/ 0 h 209"/>
                <a:gd name="T12" fmla="*/ 157 w 208"/>
                <a:gd name="T13" fmla="*/ 15 h 209"/>
                <a:gd name="T14" fmla="*/ 194 w 208"/>
                <a:gd name="T15" fmla="*/ 52 h 209"/>
                <a:gd name="T16" fmla="*/ 208 w 208"/>
                <a:gd name="T17" fmla="*/ 105 h 209"/>
                <a:gd name="T18" fmla="*/ 194 w 208"/>
                <a:gd name="T19" fmla="*/ 157 h 209"/>
                <a:gd name="T20" fmla="*/ 157 w 208"/>
                <a:gd name="T21" fmla="*/ 194 h 209"/>
                <a:gd name="T22" fmla="*/ 104 w 208"/>
                <a:gd name="T23" fmla="*/ 209 h 209"/>
                <a:gd name="T24" fmla="*/ 47 w 208"/>
                <a:gd name="T25" fmla="*/ 100 h 209"/>
                <a:gd name="T26" fmla="*/ 53 w 208"/>
                <a:gd name="T27" fmla="*/ 59 h 209"/>
                <a:gd name="T28" fmla="*/ 13 w 208"/>
                <a:gd name="T29" fmla="*/ 78 h 209"/>
                <a:gd name="T30" fmla="*/ 47 w 208"/>
                <a:gd name="T31" fmla="*/ 100 h 209"/>
                <a:gd name="T32" fmla="*/ 49 w 208"/>
                <a:gd name="T33" fmla="*/ 130 h 209"/>
                <a:gd name="T34" fmla="*/ 10 w 208"/>
                <a:gd name="T35" fmla="*/ 109 h 209"/>
                <a:gd name="T36" fmla="*/ 21 w 208"/>
                <a:gd name="T37" fmla="*/ 150 h 209"/>
                <a:gd name="T38" fmla="*/ 56 w 208"/>
                <a:gd name="T39" fmla="*/ 50 h 209"/>
                <a:gd name="T40" fmla="*/ 72 w 208"/>
                <a:gd name="T41" fmla="*/ 15 h 209"/>
                <a:gd name="T42" fmla="*/ 27 w 208"/>
                <a:gd name="T43" fmla="*/ 50 h 209"/>
                <a:gd name="T44" fmla="*/ 63 w 208"/>
                <a:gd name="T45" fmla="*/ 177 h 209"/>
                <a:gd name="T46" fmla="*/ 27 w 208"/>
                <a:gd name="T47" fmla="*/ 159 h 209"/>
                <a:gd name="T48" fmla="*/ 72 w 208"/>
                <a:gd name="T49" fmla="*/ 194 h 209"/>
                <a:gd name="T50" fmla="*/ 62 w 208"/>
                <a:gd name="T51" fmla="*/ 59 h 209"/>
                <a:gd name="T52" fmla="*/ 99 w 208"/>
                <a:gd name="T53" fmla="*/ 100 h 209"/>
                <a:gd name="T54" fmla="*/ 62 w 208"/>
                <a:gd name="T55" fmla="*/ 59 h 209"/>
                <a:gd name="T56" fmla="*/ 99 w 208"/>
                <a:gd name="T57" fmla="*/ 150 h 209"/>
                <a:gd name="T58" fmla="*/ 56 w 208"/>
                <a:gd name="T59" fmla="*/ 109 h 209"/>
                <a:gd name="T60" fmla="*/ 93 w 208"/>
                <a:gd name="T61" fmla="*/ 11 h 209"/>
                <a:gd name="T62" fmla="*/ 75 w 208"/>
                <a:gd name="T63" fmla="*/ 30 h 209"/>
                <a:gd name="T64" fmla="*/ 99 w 208"/>
                <a:gd name="T65" fmla="*/ 50 h 209"/>
                <a:gd name="T66" fmla="*/ 93 w 208"/>
                <a:gd name="T67" fmla="*/ 11 h 209"/>
                <a:gd name="T68" fmla="*/ 66 w 208"/>
                <a:gd name="T69" fmla="*/ 159 h 209"/>
                <a:gd name="T70" fmla="*/ 86 w 208"/>
                <a:gd name="T71" fmla="*/ 197 h 209"/>
                <a:gd name="T72" fmla="*/ 99 w 208"/>
                <a:gd name="T73" fmla="*/ 199 h 209"/>
                <a:gd name="T74" fmla="*/ 109 w 208"/>
                <a:gd name="T75" fmla="*/ 50 h 209"/>
                <a:gd name="T76" fmla="*/ 131 w 208"/>
                <a:gd name="T77" fmla="*/ 29 h 209"/>
                <a:gd name="T78" fmla="*/ 109 w 208"/>
                <a:gd name="T79" fmla="*/ 10 h 209"/>
                <a:gd name="T80" fmla="*/ 150 w 208"/>
                <a:gd name="T81" fmla="*/ 100 h 209"/>
                <a:gd name="T82" fmla="*/ 109 w 208"/>
                <a:gd name="T83" fmla="*/ 59 h 209"/>
                <a:gd name="T84" fmla="*/ 150 w 208"/>
                <a:gd name="T85" fmla="*/ 100 h 209"/>
                <a:gd name="T86" fmla="*/ 109 w 208"/>
                <a:gd name="T87" fmla="*/ 150 h 209"/>
                <a:gd name="T88" fmla="*/ 150 w 208"/>
                <a:gd name="T89" fmla="*/ 109 h 209"/>
                <a:gd name="T90" fmla="*/ 131 w 208"/>
                <a:gd name="T91" fmla="*/ 180 h 209"/>
                <a:gd name="T92" fmla="*/ 109 w 208"/>
                <a:gd name="T93" fmla="*/ 159 h 209"/>
                <a:gd name="T94" fmla="*/ 119 w 208"/>
                <a:gd name="T95" fmla="*/ 198 h 209"/>
                <a:gd name="T96" fmla="*/ 143 w 208"/>
                <a:gd name="T97" fmla="*/ 31 h 209"/>
                <a:gd name="T98" fmla="*/ 181 w 208"/>
                <a:gd name="T99" fmla="*/ 50 h 209"/>
                <a:gd name="T100" fmla="*/ 133 w 208"/>
                <a:gd name="T101" fmla="*/ 14 h 209"/>
                <a:gd name="T102" fmla="*/ 150 w 208"/>
                <a:gd name="T103" fmla="*/ 159 h 209"/>
                <a:gd name="T104" fmla="*/ 160 w 208"/>
                <a:gd name="T105" fmla="*/ 181 h 209"/>
                <a:gd name="T106" fmla="*/ 150 w 208"/>
                <a:gd name="T107" fmla="*/ 159 h 209"/>
                <a:gd name="T108" fmla="*/ 159 w 208"/>
                <a:gd name="T109" fmla="*/ 100 h 209"/>
                <a:gd name="T110" fmla="*/ 195 w 208"/>
                <a:gd name="T111" fmla="*/ 78 h 209"/>
                <a:gd name="T112" fmla="*/ 153 w 208"/>
                <a:gd name="T113" fmla="*/ 59 h 209"/>
                <a:gd name="T114" fmla="*/ 153 w 208"/>
                <a:gd name="T115" fmla="*/ 150 h 209"/>
                <a:gd name="T116" fmla="*/ 195 w 208"/>
                <a:gd name="T117" fmla="*/ 131 h 209"/>
                <a:gd name="T118" fmla="*/ 159 w 208"/>
                <a:gd name="T119" fmla="*/ 1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 h="209">
                  <a:moveTo>
                    <a:pt x="76" y="205"/>
                  </a:moveTo>
                  <a:cubicBezTo>
                    <a:pt x="68" y="202"/>
                    <a:pt x="59" y="199"/>
                    <a:pt x="52" y="194"/>
                  </a:cubicBezTo>
                  <a:cubicBezTo>
                    <a:pt x="44" y="190"/>
                    <a:pt x="37" y="184"/>
                    <a:pt x="30" y="178"/>
                  </a:cubicBezTo>
                  <a:cubicBezTo>
                    <a:pt x="24" y="172"/>
                    <a:pt x="19" y="165"/>
                    <a:pt x="14" y="157"/>
                  </a:cubicBezTo>
                  <a:cubicBezTo>
                    <a:pt x="10" y="149"/>
                    <a:pt x="6" y="141"/>
                    <a:pt x="4" y="132"/>
                  </a:cubicBezTo>
                  <a:cubicBezTo>
                    <a:pt x="1" y="123"/>
                    <a:pt x="0" y="114"/>
                    <a:pt x="0" y="105"/>
                  </a:cubicBezTo>
                  <a:cubicBezTo>
                    <a:pt x="0" y="95"/>
                    <a:pt x="1" y="86"/>
                    <a:pt x="4" y="77"/>
                  </a:cubicBezTo>
                  <a:cubicBezTo>
                    <a:pt x="6" y="68"/>
                    <a:pt x="10" y="60"/>
                    <a:pt x="14" y="52"/>
                  </a:cubicBezTo>
                  <a:cubicBezTo>
                    <a:pt x="19" y="44"/>
                    <a:pt x="24" y="37"/>
                    <a:pt x="30" y="31"/>
                  </a:cubicBezTo>
                  <a:cubicBezTo>
                    <a:pt x="37" y="25"/>
                    <a:pt x="44" y="19"/>
                    <a:pt x="52" y="15"/>
                  </a:cubicBezTo>
                  <a:cubicBezTo>
                    <a:pt x="59" y="10"/>
                    <a:pt x="68" y="7"/>
                    <a:pt x="76" y="4"/>
                  </a:cubicBezTo>
                  <a:cubicBezTo>
                    <a:pt x="85" y="2"/>
                    <a:pt x="94" y="0"/>
                    <a:pt x="104" y="0"/>
                  </a:cubicBezTo>
                  <a:cubicBezTo>
                    <a:pt x="114" y="0"/>
                    <a:pt x="123" y="2"/>
                    <a:pt x="132" y="4"/>
                  </a:cubicBezTo>
                  <a:cubicBezTo>
                    <a:pt x="141" y="7"/>
                    <a:pt x="149" y="10"/>
                    <a:pt x="157" y="15"/>
                  </a:cubicBezTo>
                  <a:cubicBezTo>
                    <a:pt x="164" y="19"/>
                    <a:pt x="171" y="25"/>
                    <a:pt x="178" y="31"/>
                  </a:cubicBezTo>
                  <a:cubicBezTo>
                    <a:pt x="184" y="37"/>
                    <a:pt x="189" y="44"/>
                    <a:pt x="194" y="52"/>
                  </a:cubicBezTo>
                  <a:cubicBezTo>
                    <a:pt x="198" y="60"/>
                    <a:pt x="202" y="68"/>
                    <a:pt x="204" y="77"/>
                  </a:cubicBezTo>
                  <a:cubicBezTo>
                    <a:pt x="207" y="86"/>
                    <a:pt x="208" y="95"/>
                    <a:pt x="208" y="105"/>
                  </a:cubicBezTo>
                  <a:cubicBezTo>
                    <a:pt x="208" y="114"/>
                    <a:pt x="207" y="123"/>
                    <a:pt x="204" y="132"/>
                  </a:cubicBezTo>
                  <a:cubicBezTo>
                    <a:pt x="202" y="141"/>
                    <a:pt x="198" y="149"/>
                    <a:pt x="194" y="157"/>
                  </a:cubicBezTo>
                  <a:cubicBezTo>
                    <a:pt x="189" y="165"/>
                    <a:pt x="184" y="172"/>
                    <a:pt x="178" y="178"/>
                  </a:cubicBezTo>
                  <a:cubicBezTo>
                    <a:pt x="171" y="184"/>
                    <a:pt x="164" y="190"/>
                    <a:pt x="157" y="194"/>
                  </a:cubicBezTo>
                  <a:cubicBezTo>
                    <a:pt x="149" y="199"/>
                    <a:pt x="141" y="202"/>
                    <a:pt x="132" y="205"/>
                  </a:cubicBezTo>
                  <a:cubicBezTo>
                    <a:pt x="123" y="207"/>
                    <a:pt x="114" y="209"/>
                    <a:pt x="104" y="209"/>
                  </a:cubicBezTo>
                  <a:cubicBezTo>
                    <a:pt x="94" y="209"/>
                    <a:pt x="85" y="207"/>
                    <a:pt x="76" y="205"/>
                  </a:cubicBezTo>
                  <a:close/>
                  <a:moveTo>
                    <a:pt x="47" y="100"/>
                  </a:moveTo>
                  <a:cubicBezTo>
                    <a:pt x="47" y="93"/>
                    <a:pt x="48" y="86"/>
                    <a:pt x="49" y="79"/>
                  </a:cubicBezTo>
                  <a:cubicBezTo>
                    <a:pt x="50" y="72"/>
                    <a:pt x="51" y="65"/>
                    <a:pt x="53" y="59"/>
                  </a:cubicBezTo>
                  <a:cubicBezTo>
                    <a:pt x="21" y="59"/>
                    <a:pt x="21" y="59"/>
                    <a:pt x="21" y="59"/>
                  </a:cubicBezTo>
                  <a:cubicBezTo>
                    <a:pt x="18" y="65"/>
                    <a:pt x="15" y="71"/>
                    <a:pt x="13" y="78"/>
                  </a:cubicBezTo>
                  <a:cubicBezTo>
                    <a:pt x="11" y="85"/>
                    <a:pt x="10" y="92"/>
                    <a:pt x="10" y="100"/>
                  </a:cubicBezTo>
                  <a:lnTo>
                    <a:pt x="47" y="100"/>
                  </a:lnTo>
                  <a:close/>
                  <a:moveTo>
                    <a:pt x="53" y="150"/>
                  </a:moveTo>
                  <a:cubicBezTo>
                    <a:pt x="51" y="144"/>
                    <a:pt x="50" y="137"/>
                    <a:pt x="49" y="130"/>
                  </a:cubicBezTo>
                  <a:cubicBezTo>
                    <a:pt x="48" y="123"/>
                    <a:pt x="47" y="116"/>
                    <a:pt x="47" y="109"/>
                  </a:cubicBezTo>
                  <a:cubicBezTo>
                    <a:pt x="10" y="109"/>
                    <a:pt x="10" y="109"/>
                    <a:pt x="10" y="109"/>
                  </a:cubicBezTo>
                  <a:cubicBezTo>
                    <a:pt x="10" y="117"/>
                    <a:pt x="11" y="124"/>
                    <a:pt x="13" y="131"/>
                  </a:cubicBezTo>
                  <a:cubicBezTo>
                    <a:pt x="15" y="138"/>
                    <a:pt x="18" y="144"/>
                    <a:pt x="21" y="150"/>
                  </a:cubicBezTo>
                  <a:lnTo>
                    <a:pt x="53" y="150"/>
                  </a:lnTo>
                  <a:close/>
                  <a:moveTo>
                    <a:pt x="56" y="50"/>
                  </a:moveTo>
                  <a:cubicBezTo>
                    <a:pt x="58" y="43"/>
                    <a:pt x="60" y="38"/>
                    <a:pt x="63" y="32"/>
                  </a:cubicBezTo>
                  <a:cubicBezTo>
                    <a:pt x="66" y="26"/>
                    <a:pt x="69" y="21"/>
                    <a:pt x="72" y="15"/>
                  </a:cubicBezTo>
                  <a:cubicBezTo>
                    <a:pt x="63" y="19"/>
                    <a:pt x="55" y="23"/>
                    <a:pt x="47" y="29"/>
                  </a:cubicBezTo>
                  <a:cubicBezTo>
                    <a:pt x="39" y="35"/>
                    <a:pt x="33" y="42"/>
                    <a:pt x="27" y="50"/>
                  </a:cubicBezTo>
                  <a:lnTo>
                    <a:pt x="56" y="50"/>
                  </a:lnTo>
                  <a:close/>
                  <a:moveTo>
                    <a:pt x="63" y="177"/>
                  </a:moveTo>
                  <a:cubicBezTo>
                    <a:pt x="60" y="171"/>
                    <a:pt x="58" y="165"/>
                    <a:pt x="56" y="159"/>
                  </a:cubicBezTo>
                  <a:cubicBezTo>
                    <a:pt x="27" y="159"/>
                    <a:pt x="27" y="159"/>
                    <a:pt x="27" y="159"/>
                  </a:cubicBezTo>
                  <a:cubicBezTo>
                    <a:pt x="33" y="167"/>
                    <a:pt x="39" y="174"/>
                    <a:pt x="47" y="180"/>
                  </a:cubicBezTo>
                  <a:cubicBezTo>
                    <a:pt x="55" y="186"/>
                    <a:pt x="63" y="190"/>
                    <a:pt x="72" y="194"/>
                  </a:cubicBezTo>
                  <a:cubicBezTo>
                    <a:pt x="69" y="188"/>
                    <a:pt x="66" y="183"/>
                    <a:pt x="63" y="177"/>
                  </a:cubicBezTo>
                  <a:close/>
                  <a:moveTo>
                    <a:pt x="62" y="59"/>
                  </a:moveTo>
                  <a:cubicBezTo>
                    <a:pt x="59" y="72"/>
                    <a:pt x="57" y="86"/>
                    <a:pt x="56" y="100"/>
                  </a:cubicBezTo>
                  <a:cubicBezTo>
                    <a:pt x="99" y="100"/>
                    <a:pt x="99" y="100"/>
                    <a:pt x="99" y="100"/>
                  </a:cubicBezTo>
                  <a:cubicBezTo>
                    <a:pt x="99" y="59"/>
                    <a:pt x="99" y="59"/>
                    <a:pt x="99" y="59"/>
                  </a:cubicBezTo>
                  <a:lnTo>
                    <a:pt x="62" y="59"/>
                  </a:lnTo>
                  <a:close/>
                  <a:moveTo>
                    <a:pt x="62" y="150"/>
                  </a:moveTo>
                  <a:cubicBezTo>
                    <a:pt x="99" y="150"/>
                    <a:pt x="99" y="150"/>
                    <a:pt x="99" y="150"/>
                  </a:cubicBezTo>
                  <a:cubicBezTo>
                    <a:pt x="99" y="109"/>
                    <a:pt x="99" y="109"/>
                    <a:pt x="99" y="109"/>
                  </a:cubicBezTo>
                  <a:cubicBezTo>
                    <a:pt x="56" y="109"/>
                    <a:pt x="56" y="109"/>
                    <a:pt x="56" y="109"/>
                  </a:cubicBezTo>
                  <a:cubicBezTo>
                    <a:pt x="57" y="123"/>
                    <a:pt x="59" y="137"/>
                    <a:pt x="62" y="150"/>
                  </a:cubicBezTo>
                  <a:close/>
                  <a:moveTo>
                    <a:pt x="93" y="11"/>
                  </a:moveTo>
                  <a:cubicBezTo>
                    <a:pt x="91" y="11"/>
                    <a:pt x="89" y="11"/>
                    <a:pt x="86" y="12"/>
                  </a:cubicBezTo>
                  <a:cubicBezTo>
                    <a:pt x="82" y="17"/>
                    <a:pt x="78" y="23"/>
                    <a:pt x="75" y="30"/>
                  </a:cubicBezTo>
                  <a:cubicBezTo>
                    <a:pt x="71" y="36"/>
                    <a:pt x="68" y="43"/>
                    <a:pt x="66" y="50"/>
                  </a:cubicBezTo>
                  <a:cubicBezTo>
                    <a:pt x="99" y="50"/>
                    <a:pt x="99" y="50"/>
                    <a:pt x="99" y="50"/>
                  </a:cubicBezTo>
                  <a:cubicBezTo>
                    <a:pt x="99" y="10"/>
                    <a:pt x="99" y="10"/>
                    <a:pt x="99" y="10"/>
                  </a:cubicBezTo>
                  <a:cubicBezTo>
                    <a:pt x="97" y="10"/>
                    <a:pt x="95" y="10"/>
                    <a:pt x="93" y="11"/>
                  </a:cubicBezTo>
                  <a:close/>
                  <a:moveTo>
                    <a:pt x="99" y="159"/>
                  </a:moveTo>
                  <a:cubicBezTo>
                    <a:pt x="66" y="159"/>
                    <a:pt x="66" y="159"/>
                    <a:pt x="66" y="159"/>
                  </a:cubicBezTo>
                  <a:cubicBezTo>
                    <a:pt x="68" y="166"/>
                    <a:pt x="71" y="173"/>
                    <a:pt x="75" y="179"/>
                  </a:cubicBezTo>
                  <a:cubicBezTo>
                    <a:pt x="78" y="186"/>
                    <a:pt x="82" y="192"/>
                    <a:pt x="86" y="197"/>
                  </a:cubicBezTo>
                  <a:cubicBezTo>
                    <a:pt x="89" y="198"/>
                    <a:pt x="91" y="198"/>
                    <a:pt x="93" y="198"/>
                  </a:cubicBezTo>
                  <a:cubicBezTo>
                    <a:pt x="95" y="199"/>
                    <a:pt x="97" y="199"/>
                    <a:pt x="99" y="199"/>
                  </a:cubicBezTo>
                  <a:lnTo>
                    <a:pt x="99" y="159"/>
                  </a:lnTo>
                  <a:close/>
                  <a:moveTo>
                    <a:pt x="109" y="50"/>
                  </a:moveTo>
                  <a:cubicBezTo>
                    <a:pt x="140" y="50"/>
                    <a:pt x="140" y="50"/>
                    <a:pt x="140" y="50"/>
                  </a:cubicBezTo>
                  <a:cubicBezTo>
                    <a:pt x="138" y="42"/>
                    <a:pt x="135" y="36"/>
                    <a:pt x="131" y="29"/>
                  </a:cubicBezTo>
                  <a:cubicBezTo>
                    <a:pt x="127" y="23"/>
                    <a:pt x="123" y="17"/>
                    <a:pt x="119" y="11"/>
                  </a:cubicBezTo>
                  <a:cubicBezTo>
                    <a:pt x="116" y="11"/>
                    <a:pt x="112" y="10"/>
                    <a:pt x="109" y="10"/>
                  </a:cubicBezTo>
                  <a:lnTo>
                    <a:pt x="109" y="50"/>
                  </a:lnTo>
                  <a:close/>
                  <a:moveTo>
                    <a:pt x="150" y="100"/>
                  </a:moveTo>
                  <a:cubicBezTo>
                    <a:pt x="149" y="86"/>
                    <a:pt x="147" y="72"/>
                    <a:pt x="143" y="59"/>
                  </a:cubicBezTo>
                  <a:cubicBezTo>
                    <a:pt x="109" y="59"/>
                    <a:pt x="109" y="59"/>
                    <a:pt x="109" y="59"/>
                  </a:cubicBezTo>
                  <a:cubicBezTo>
                    <a:pt x="109" y="100"/>
                    <a:pt x="109" y="100"/>
                    <a:pt x="109" y="100"/>
                  </a:cubicBezTo>
                  <a:lnTo>
                    <a:pt x="150" y="100"/>
                  </a:lnTo>
                  <a:close/>
                  <a:moveTo>
                    <a:pt x="109" y="109"/>
                  </a:moveTo>
                  <a:cubicBezTo>
                    <a:pt x="109" y="150"/>
                    <a:pt x="109" y="150"/>
                    <a:pt x="109" y="150"/>
                  </a:cubicBezTo>
                  <a:cubicBezTo>
                    <a:pt x="143" y="150"/>
                    <a:pt x="143" y="150"/>
                    <a:pt x="143" y="150"/>
                  </a:cubicBezTo>
                  <a:cubicBezTo>
                    <a:pt x="147" y="137"/>
                    <a:pt x="149" y="123"/>
                    <a:pt x="150" y="109"/>
                  </a:cubicBezTo>
                  <a:lnTo>
                    <a:pt x="109" y="109"/>
                  </a:lnTo>
                  <a:close/>
                  <a:moveTo>
                    <a:pt x="131" y="180"/>
                  </a:moveTo>
                  <a:cubicBezTo>
                    <a:pt x="135" y="173"/>
                    <a:pt x="138" y="167"/>
                    <a:pt x="140" y="159"/>
                  </a:cubicBezTo>
                  <a:cubicBezTo>
                    <a:pt x="109" y="159"/>
                    <a:pt x="109" y="159"/>
                    <a:pt x="109" y="159"/>
                  </a:cubicBezTo>
                  <a:cubicBezTo>
                    <a:pt x="109" y="199"/>
                    <a:pt x="109" y="199"/>
                    <a:pt x="109" y="199"/>
                  </a:cubicBezTo>
                  <a:cubicBezTo>
                    <a:pt x="112" y="199"/>
                    <a:pt x="116" y="198"/>
                    <a:pt x="119" y="198"/>
                  </a:cubicBezTo>
                  <a:cubicBezTo>
                    <a:pt x="123" y="192"/>
                    <a:pt x="128" y="186"/>
                    <a:pt x="131" y="180"/>
                  </a:cubicBezTo>
                  <a:close/>
                  <a:moveTo>
                    <a:pt x="143" y="31"/>
                  </a:moveTo>
                  <a:cubicBezTo>
                    <a:pt x="145" y="37"/>
                    <a:pt x="148" y="43"/>
                    <a:pt x="150" y="50"/>
                  </a:cubicBezTo>
                  <a:cubicBezTo>
                    <a:pt x="181" y="50"/>
                    <a:pt x="181" y="50"/>
                    <a:pt x="181" y="50"/>
                  </a:cubicBezTo>
                  <a:cubicBezTo>
                    <a:pt x="175" y="41"/>
                    <a:pt x="168" y="34"/>
                    <a:pt x="160" y="28"/>
                  </a:cubicBezTo>
                  <a:cubicBezTo>
                    <a:pt x="152" y="22"/>
                    <a:pt x="143" y="18"/>
                    <a:pt x="133" y="14"/>
                  </a:cubicBezTo>
                  <a:cubicBezTo>
                    <a:pt x="136" y="20"/>
                    <a:pt x="140" y="25"/>
                    <a:pt x="143" y="31"/>
                  </a:cubicBezTo>
                  <a:close/>
                  <a:moveTo>
                    <a:pt x="150" y="159"/>
                  </a:moveTo>
                  <a:cubicBezTo>
                    <a:pt x="146" y="172"/>
                    <a:pt x="140" y="184"/>
                    <a:pt x="133" y="195"/>
                  </a:cubicBezTo>
                  <a:cubicBezTo>
                    <a:pt x="143" y="191"/>
                    <a:pt x="152" y="187"/>
                    <a:pt x="160" y="181"/>
                  </a:cubicBezTo>
                  <a:cubicBezTo>
                    <a:pt x="168" y="175"/>
                    <a:pt x="175" y="168"/>
                    <a:pt x="181" y="159"/>
                  </a:cubicBezTo>
                  <a:lnTo>
                    <a:pt x="150" y="159"/>
                  </a:lnTo>
                  <a:close/>
                  <a:moveTo>
                    <a:pt x="153" y="59"/>
                  </a:moveTo>
                  <a:cubicBezTo>
                    <a:pt x="157" y="72"/>
                    <a:pt x="159" y="86"/>
                    <a:pt x="159" y="100"/>
                  </a:cubicBezTo>
                  <a:cubicBezTo>
                    <a:pt x="198" y="100"/>
                    <a:pt x="198" y="100"/>
                    <a:pt x="198" y="100"/>
                  </a:cubicBezTo>
                  <a:cubicBezTo>
                    <a:pt x="198" y="92"/>
                    <a:pt x="197" y="85"/>
                    <a:pt x="195" y="78"/>
                  </a:cubicBezTo>
                  <a:cubicBezTo>
                    <a:pt x="193" y="71"/>
                    <a:pt x="190" y="65"/>
                    <a:pt x="187" y="59"/>
                  </a:cubicBezTo>
                  <a:lnTo>
                    <a:pt x="153" y="59"/>
                  </a:lnTo>
                  <a:close/>
                  <a:moveTo>
                    <a:pt x="159" y="109"/>
                  </a:moveTo>
                  <a:cubicBezTo>
                    <a:pt x="159" y="123"/>
                    <a:pt x="157" y="137"/>
                    <a:pt x="153" y="150"/>
                  </a:cubicBezTo>
                  <a:cubicBezTo>
                    <a:pt x="187" y="150"/>
                    <a:pt x="187" y="150"/>
                    <a:pt x="187" y="150"/>
                  </a:cubicBezTo>
                  <a:cubicBezTo>
                    <a:pt x="190" y="144"/>
                    <a:pt x="193" y="138"/>
                    <a:pt x="195" y="131"/>
                  </a:cubicBezTo>
                  <a:cubicBezTo>
                    <a:pt x="197" y="124"/>
                    <a:pt x="198" y="117"/>
                    <a:pt x="198" y="109"/>
                  </a:cubicBezTo>
                  <a:lnTo>
                    <a:pt x="159" y="109"/>
                  </a:lnTo>
                  <a:close/>
                </a:path>
              </a:pathLst>
            </a:custGeom>
            <a:solidFill>
              <a:schemeClr val="accent5"/>
            </a:solidFill>
            <a:ln>
              <a:noFill/>
            </a:ln>
          </p:spPr>
          <p:txBody>
            <a:bodyPr vert="horz" wrap="square" lIns="49530" tIns="24765" rIns="49530" bIns="24765" numCol="1" anchor="t" anchorCtr="0" compatLnSpc="1">
              <a:prstTxWarp prst="textNoShape">
                <a:avLst/>
              </a:prstTxWarp>
            </a:bodyPr>
            <a:lstStyle/>
            <a:p>
              <a:pPr defTabSz="457200">
                <a:defRPr/>
              </a:pPr>
              <a:endParaRPr lang="en-US" sz="858" dirty="0">
                <a:solidFill>
                  <a:schemeClr val="tx2"/>
                </a:solidFill>
                <a:latin typeface="Lato Regular" panose="020F0502020204030203" pitchFamily="34" charset="0"/>
              </a:endParaRPr>
            </a:p>
          </p:txBody>
        </p:sp>
        <p:sp>
          <p:nvSpPr>
            <p:cNvPr id="20" name="TextBox 19">
              <a:extLst>
                <a:ext uri="{FF2B5EF4-FFF2-40B4-BE49-F238E27FC236}">
                  <a16:creationId xmlns:a16="http://schemas.microsoft.com/office/drawing/2014/main" id="{B167664A-32D5-48D8-BD91-90D2F4E03700}"/>
                </a:ext>
              </a:extLst>
            </p:cNvPr>
            <p:cNvSpPr txBox="1"/>
            <p:nvPr/>
          </p:nvSpPr>
          <p:spPr>
            <a:xfrm>
              <a:off x="2230334" y="10681634"/>
              <a:ext cx="5120753" cy="312588"/>
            </a:xfrm>
            <a:prstGeom prst="rect">
              <a:avLst/>
            </a:prstGeom>
            <a:noFill/>
          </p:spPr>
          <p:txBody>
            <a:bodyPr wrap="square" rtlCol="0" anchor="ctr">
              <a:spAutoFit/>
            </a:bodyPr>
            <a:lstStyle/>
            <a:p>
              <a:pPr defTabSz="457200">
                <a:defRPr/>
              </a:pPr>
              <a:r>
                <a:rPr lang="en-US" sz="1200" u="sng" dirty="0">
                  <a:solidFill>
                    <a:schemeClr val="tx2"/>
                  </a:solidFill>
                  <a:latin typeface="Lato Regular" panose="020F0502020204030203" pitchFamily="34" charset="0"/>
                  <a:hlinkClick r:id="rId5">
                    <a:extLst>
                      <a:ext uri="{A12FA001-AC4F-418D-AE19-62706E023703}">
                        <ahyp:hlinkClr xmlns:ahyp="http://schemas.microsoft.com/office/drawing/2018/hyperlinkcolor" val="tx"/>
                      </a:ext>
                    </a:extLst>
                  </a:hlinkClick>
                </a:rPr>
                <a:t>www.OfficeTrainingHub.com</a:t>
              </a:r>
              <a:r>
                <a:rPr lang="en-US" sz="1200" u="sng" dirty="0">
                  <a:solidFill>
                    <a:schemeClr val="tx2"/>
                  </a:solidFill>
                  <a:latin typeface="Lato Regular" panose="020F0502020204030203" pitchFamily="34" charset="0"/>
                </a:rPr>
                <a:t> </a:t>
              </a:r>
              <a:endParaRPr lang="en-GB" sz="1200" u="sng" dirty="0">
                <a:solidFill>
                  <a:schemeClr val="tx2"/>
                </a:solidFill>
                <a:latin typeface="Lato Regular" panose="020F0502020204030203"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35006" y="604568"/>
            <a:ext cx="4654297" cy="5577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891531" y="985419"/>
            <a:ext cx="3785030" cy="3301125"/>
          </a:xfrm>
          <a:noFill/>
        </p:spPr>
        <p:txBody>
          <a:bodyPr vert="horz" lIns="91440" tIns="45720" rIns="91440" bIns="45720" rtlCol="0" anchor="b">
            <a:normAutofit/>
          </a:bodyPr>
          <a:lstStyle/>
          <a:p>
            <a:r>
              <a:rPr lang="en-US" kern="1200">
                <a:solidFill>
                  <a:srgbClr val="FFFFFF"/>
                </a:solidFill>
                <a:latin typeface="+mj-lt"/>
                <a:ea typeface="+mj-ea"/>
                <a:cs typeface="+mj-cs"/>
              </a:rPr>
              <a:t>So what is </a:t>
            </a:r>
            <a:br>
              <a:rPr lang="en-US" kern="1200">
                <a:solidFill>
                  <a:srgbClr val="FFFFFF"/>
                </a:solidFill>
                <a:latin typeface="+mj-lt"/>
                <a:ea typeface="+mj-ea"/>
                <a:cs typeface="+mj-cs"/>
              </a:rPr>
            </a:br>
            <a:r>
              <a:rPr lang="en-US" kern="1200">
                <a:solidFill>
                  <a:srgbClr val="FFFFFF"/>
                </a:solidFill>
                <a:latin typeface="+mj-lt"/>
                <a:ea typeface="+mj-ea"/>
                <a:cs typeface="+mj-cs"/>
              </a:rPr>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5406501" y="877105"/>
            <a:ext cx="6350493" cy="5032765"/>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35006" y="604568"/>
            <a:ext cx="4654297" cy="5577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82B48-BD50-447D-9DFB-C45CE9211FD9}"/>
              </a:ext>
            </a:extLst>
          </p:cNvPr>
          <p:cNvSpPr>
            <a:spLocks noGrp="1"/>
          </p:cNvSpPr>
          <p:nvPr>
            <p:ph type="title"/>
          </p:nvPr>
        </p:nvSpPr>
        <p:spPr>
          <a:xfrm>
            <a:off x="821335" y="1742924"/>
            <a:ext cx="3785030" cy="3301125"/>
          </a:xfrm>
          <a:noFill/>
        </p:spPr>
        <p:txBody>
          <a:bodyPr vert="horz" lIns="91440" tIns="45720" rIns="91440" bIns="45720" rtlCol="0" anchor="b">
            <a:normAutofit/>
          </a:bodyPr>
          <a:lstStyle/>
          <a:p>
            <a:r>
              <a:rPr lang="en-US" sz="3100" kern="1200" dirty="0" err="1">
                <a:solidFill>
                  <a:srgbClr val="FFFFFF"/>
                </a:solidFill>
                <a:latin typeface="+mj-lt"/>
                <a:ea typeface="+mj-ea"/>
                <a:cs typeface="+mj-cs"/>
              </a:rPr>
              <a:t>Indusry</a:t>
            </a:r>
            <a:r>
              <a:rPr lang="en-US" sz="3100" kern="1200" dirty="0">
                <a:solidFill>
                  <a:srgbClr val="FFFFFF"/>
                </a:solidFill>
                <a:latin typeface="+mj-lt"/>
                <a:ea typeface="+mj-ea"/>
                <a:cs typeface="+mj-cs"/>
              </a:rPr>
              <a:t> Industry Leaders in </a:t>
            </a: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Business Intelligence</a:t>
            </a:r>
            <a:br>
              <a:rPr lang="en-US" sz="3100" kern="1200" dirty="0">
                <a:solidFill>
                  <a:srgbClr val="FFFFFF"/>
                </a:solidFill>
                <a:latin typeface="+mj-lt"/>
                <a:ea typeface="+mj-ea"/>
                <a:cs typeface="+mj-cs"/>
              </a:rPr>
            </a:br>
            <a:br>
              <a:rPr lang="en-US" sz="3100" kern="1200" dirty="0">
                <a:solidFill>
                  <a:srgbClr val="FFFFFF"/>
                </a:solidFill>
                <a:latin typeface="+mj-lt"/>
                <a:ea typeface="+mj-ea"/>
                <a:cs typeface="+mj-cs"/>
              </a:rPr>
            </a:br>
            <a:endParaRPr lang="en-US" sz="3100" kern="1200" dirty="0">
              <a:solidFill>
                <a:srgbClr val="FFFFFF"/>
              </a:solidFill>
              <a:latin typeface="+mj-lt"/>
              <a:ea typeface="+mj-ea"/>
              <a:cs typeface="+mj-cs"/>
            </a:endParaRPr>
          </a:p>
        </p:txBody>
      </p:sp>
      <p:pic>
        <p:nvPicPr>
          <p:cNvPr id="5" name="Picture Placeholder 4" descr="A screenshot of a cell phone&#10;&#10;Description automatically generated">
            <a:extLst>
              <a:ext uri="{FF2B5EF4-FFF2-40B4-BE49-F238E27FC236}">
                <a16:creationId xmlns:a16="http://schemas.microsoft.com/office/drawing/2014/main" id="{24E8C958-B6D2-4DC4-B323-25CA2DBE62E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1875" b="21875"/>
          <a:stretch>
            <a:fillRect/>
          </a:stretch>
        </p:blipFill>
        <p:spPr>
          <a:xfrm>
            <a:off x="5792829" y="604568"/>
            <a:ext cx="5577836" cy="5577839"/>
          </a:xfrm>
          <a:prstGeom prst="rect">
            <a:avLst/>
          </a:prstGeom>
        </p:spPr>
      </p:pic>
    </p:spTree>
    <p:extLst>
      <p:ext uri="{BB962C8B-B14F-4D97-AF65-F5344CB8AC3E}">
        <p14:creationId xmlns:p14="http://schemas.microsoft.com/office/powerpoint/2010/main" val="41804459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sz="3921" dirty="0"/>
              <a:t>Power BI: Business Intelligence for Everyone</a:t>
            </a:r>
          </a:p>
        </p:txBody>
      </p:sp>
      <p:sp>
        <p:nvSpPr>
          <p:cNvPr id="9" name="Rectangle 8"/>
          <p:cNvSpPr/>
          <p:nvPr/>
        </p:nvSpPr>
        <p:spPr bwMode="gray">
          <a:xfrm>
            <a:off x="448524" y="6262456"/>
            <a:ext cx="11294953" cy="325865"/>
          </a:xfrm>
          <a:prstGeom prst="rect">
            <a:avLst/>
          </a:prstGeom>
        </p:spPr>
        <p:txBody>
          <a:bodyPr wrap="square" lIns="89642" tIns="0" rIns="89642" bIns="0">
            <a:spAutoFit/>
          </a:bodyPr>
          <a:lstStyle/>
          <a:p>
            <a:pPr defTabSz="877871">
              <a:lnSpc>
                <a:spcPct val="90000"/>
              </a:lnSpc>
              <a:defRPr/>
            </a:pPr>
            <a:r>
              <a:rPr lang="en-US" sz="784" kern="0" dirty="0">
                <a:gradFill>
                  <a:gsLst>
                    <a:gs pos="0">
                      <a:schemeClr val="bg1">
                        <a:lumMod val="50000"/>
                      </a:schemeClr>
                    </a:gs>
                    <a:gs pos="100000">
                      <a:schemeClr val="bg1">
                        <a:lumMod val="50000"/>
                      </a:schemeClr>
                    </a:gs>
                  </a:gsLst>
                  <a:lin ang="5400000" scaled="1"/>
                </a:gradFill>
              </a:rPr>
              <a:t>The above quotes were published by Gartner, Inc. as part of a larger research document and should be evaluated in the context of the entire document. Reprints of the documents are available upon request from Microsoft. Gartner does not endorse any vendor, product or service depicted in its research publications, and do not advise technology users to select only those vendors with the highest ratings or other designation. Gartner research publications consist of the opinions of Gartner’s research organization and should not be construed as statements of fact. Gartner disclaim all warranties, expressed or implied, with respect to this research, including any warranties of merchantability or fitness for a particular purpose</a:t>
            </a:r>
          </a:p>
        </p:txBody>
      </p:sp>
      <p:sp>
        <p:nvSpPr>
          <p:cNvPr id="22" name="TextBox 21"/>
          <p:cNvSpPr txBox="1"/>
          <p:nvPr/>
        </p:nvSpPr>
        <p:spPr bwMode="gray">
          <a:xfrm>
            <a:off x="647484" y="1126731"/>
            <a:ext cx="2231485" cy="894868"/>
          </a:xfrm>
          <a:prstGeom prst="rect">
            <a:avLst/>
          </a:prstGeom>
          <a:solidFill>
            <a:schemeClr val="accent4"/>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Bring your data together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in new ways, wherever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it is, yourself</a:t>
            </a:r>
          </a:p>
        </p:txBody>
      </p:sp>
      <p:sp>
        <p:nvSpPr>
          <p:cNvPr id="35" name="TextBox 34"/>
          <p:cNvSpPr txBox="1"/>
          <p:nvPr/>
        </p:nvSpPr>
        <p:spPr bwMode="gray">
          <a:xfrm>
            <a:off x="3452605" y="1090961"/>
            <a:ext cx="2231485" cy="894868"/>
          </a:xfrm>
          <a:prstGeom prst="rect">
            <a:avLst/>
          </a:prstGeom>
          <a:solidFill>
            <a:srgbClr val="008272"/>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Live 360º view of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your business</a:t>
            </a:r>
          </a:p>
        </p:txBody>
      </p:sp>
      <p:sp>
        <p:nvSpPr>
          <p:cNvPr id="65" name="TextBox 64"/>
          <p:cNvSpPr txBox="1"/>
          <p:nvPr/>
        </p:nvSpPr>
        <p:spPr bwMode="gray">
          <a:xfrm>
            <a:off x="6472909" y="1126731"/>
            <a:ext cx="2231485" cy="894868"/>
          </a:xfrm>
          <a:prstGeom prst="rect">
            <a:avLst/>
          </a:prstGeom>
          <a:solidFill>
            <a:srgbClr val="FF8C00"/>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Unmatched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user experience</a:t>
            </a:r>
          </a:p>
        </p:txBody>
      </p:sp>
      <p:sp>
        <p:nvSpPr>
          <p:cNvPr id="73" name="TextBox 72"/>
          <p:cNvSpPr txBox="1"/>
          <p:nvPr/>
        </p:nvSpPr>
        <p:spPr bwMode="gray">
          <a:xfrm>
            <a:off x="9511992" y="1187939"/>
            <a:ext cx="2231485" cy="894868"/>
          </a:xfrm>
          <a:prstGeom prst="rect">
            <a:avLst/>
          </a:prstGeom>
          <a:solidFill>
            <a:srgbClr val="002050"/>
          </a:solidFill>
        </p:spPr>
        <p:txBody>
          <a:bodyPr wrap="square" lIns="89642" tIns="89642" rIns="89642" bIns="89642" rtlCol="0" anchor="t">
            <a:noAutofit/>
          </a:bodyPr>
          <a:lstStyle>
            <a:defPPr>
              <a:defRPr lang="en-US"/>
            </a:defPPr>
            <a:lvl1pPr defTabSz="914139" fontAlgn="base">
              <a:lnSpc>
                <a:spcPct val="90000"/>
              </a:lnSpc>
              <a:spcBef>
                <a:spcPct val="0"/>
              </a:spcBef>
              <a:spcAft>
                <a:spcPct val="0"/>
              </a:spcAft>
              <a:defRPr sz="2200" spc="-29">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Natively integrated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with apps + services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that matter to you</a:t>
            </a:r>
          </a:p>
        </p:txBody>
      </p:sp>
      <p:grpSp>
        <p:nvGrpSpPr>
          <p:cNvPr id="43" name="Group 42"/>
          <p:cNvGrpSpPr/>
          <p:nvPr/>
        </p:nvGrpSpPr>
        <p:grpSpPr>
          <a:xfrm>
            <a:off x="448524" y="5182492"/>
            <a:ext cx="11294953" cy="743344"/>
            <a:chOff x="457517" y="5509200"/>
            <a:chExt cx="11521440" cy="758250"/>
          </a:xfrm>
        </p:grpSpPr>
        <p:sp>
          <p:nvSpPr>
            <p:cNvPr id="83" name="Rectangle 82"/>
            <p:cNvSpPr/>
            <p:nvPr/>
          </p:nvSpPr>
          <p:spPr bwMode="auto">
            <a:xfrm>
              <a:off x="457517" y="5509200"/>
              <a:ext cx="11521440" cy="7582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pPr>
              <a:endParaRPr lang="en-US" sz="1961" b="1" kern="0" dirty="0">
                <a:solidFill>
                  <a:srgbClr val="FFFFFF"/>
                </a:solidFill>
                <a:latin typeface="Segoe UI Light"/>
                <a:ea typeface="Segoe UI" pitchFamily="34" charset="0"/>
                <a:cs typeface="Segoe UI" pitchFamily="34" charset="0"/>
              </a:endParaRPr>
            </a:p>
          </p:txBody>
        </p:sp>
        <p:cxnSp>
          <p:nvCxnSpPr>
            <p:cNvPr id="84" name="Straight Arrow Connector 83"/>
            <p:cNvCxnSpPr/>
            <p:nvPr/>
          </p:nvCxnSpPr>
          <p:spPr>
            <a:xfrm>
              <a:off x="660467" y="6185288"/>
              <a:ext cx="11115540" cy="0"/>
            </a:xfrm>
            <a:prstGeom prst="straightConnector1">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665267" y="5767565"/>
              <a:ext cx="1103641" cy="383033"/>
              <a:chOff x="87822" y="5853313"/>
              <a:chExt cx="1854434" cy="704700"/>
            </a:xfrm>
            <a:solidFill>
              <a:srgbClr val="0072C6"/>
            </a:solidFill>
          </p:grpSpPr>
          <p:grpSp>
            <p:nvGrpSpPr>
              <p:cNvPr id="89" name="Group 88"/>
              <p:cNvGrpSpPr/>
              <p:nvPr/>
            </p:nvGrpSpPr>
            <p:grpSpPr>
              <a:xfrm>
                <a:off x="87822" y="5853313"/>
                <a:ext cx="1484981" cy="704700"/>
                <a:chOff x="7471526" y="5464261"/>
                <a:chExt cx="1485192" cy="704800"/>
              </a:xfrm>
              <a:grpFill/>
            </p:grpSpPr>
            <p:sp>
              <p:nvSpPr>
                <p:cNvPr id="93" name="Freeform 92"/>
                <p:cNvSpPr>
                  <a:spLocks noEditPoints="1"/>
                </p:cNvSpPr>
                <p:nvPr/>
              </p:nvSpPr>
              <p:spPr bwMode="auto">
                <a:xfrm>
                  <a:off x="8373108" y="5464261"/>
                  <a:ext cx="293400" cy="70479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94" name="Freeform 93"/>
                <p:cNvSpPr>
                  <a:spLocks noEditPoints="1"/>
                </p:cNvSpPr>
                <p:nvPr/>
              </p:nvSpPr>
              <p:spPr bwMode="auto">
                <a:xfrm>
                  <a:off x="8695210" y="5464261"/>
                  <a:ext cx="261508" cy="704794"/>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95" name="Freeform 94"/>
                <p:cNvSpPr>
                  <a:spLocks noEditPoints="1"/>
                </p:cNvSpPr>
                <p:nvPr/>
              </p:nvSpPr>
              <p:spPr bwMode="auto">
                <a:xfrm>
                  <a:off x="7471526" y="5464261"/>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96" name="Freeform 95"/>
                <p:cNvSpPr>
                  <a:spLocks noEditPoints="1"/>
                </p:cNvSpPr>
                <p:nvPr/>
              </p:nvSpPr>
              <p:spPr bwMode="auto">
                <a:xfrm>
                  <a:off x="8085431" y="5617335"/>
                  <a:ext cx="261508" cy="551726"/>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97" name="Freeform 96"/>
                <p:cNvSpPr>
                  <a:spLocks noEditPoints="1"/>
                </p:cNvSpPr>
                <p:nvPr/>
              </p:nvSpPr>
              <p:spPr bwMode="auto">
                <a:xfrm>
                  <a:off x="7761738" y="5569501"/>
                  <a:ext cx="294995" cy="599555"/>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grpSp>
          <p:grpSp>
            <p:nvGrpSpPr>
              <p:cNvPr id="90" name="Group 89"/>
              <p:cNvGrpSpPr>
                <a:grpSpLocks noChangeAspect="1"/>
              </p:cNvGrpSpPr>
              <p:nvPr/>
            </p:nvGrpSpPr>
            <p:grpSpPr>
              <a:xfrm>
                <a:off x="1613499" y="6173012"/>
                <a:ext cx="328757" cy="384998"/>
                <a:chOff x="-521744" y="633138"/>
                <a:chExt cx="1020767" cy="1195387"/>
              </a:xfrm>
              <a:grpFill/>
            </p:grpSpPr>
            <p:sp>
              <p:nvSpPr>
                <p:cNvPr id="91" name="Oval 90"/>
                <p:cNvSpPr>
                  <a:spLocks noChangeArrowheads="1"/>
                </p:cNvSpPr>
                <p:nvPr/>
              </p:nvSpPr>
              <p:spPr bwMode="auto">
                <a:xfrm>
                  <a:off x="-504280" y="1184276"/>
                  <a:ext cx="985839" cy="1873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dirty="0">
                    <a:solidFill>
                      <a:srgbClr val="FFFFFF"/>
                    </a:solidFill>
                  </a:endParaRPr>
                </a:p>
              </p:txBody>
            </p:sp>
            <p:sp>
              <p:nvSpPr>
                <p:cNvPr id="92" name="Freeform 91"/>
                <p:cNvSpPr>
                  <a:spLocks noEditPoints="1"/>
                </p:cNvSpPr>
                <p:nvPr/>
              </p:nvSpPr>
              <p:spPr bwMode="auto">
                <a:xfrm>
                  <a:off x="-521744" y="633138"/>
                  <a:ext cx="1020767" cy="119538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dirty="0">
                    <a:solidFill>
                      <a:srgbClr val="FFFFFF"/>
                    </a:solidFill>
                  </a:endParaRPr>
                </a:p>
              </p:txBody>
            </p:sp>
          </p:grpSp>
        </p:grpSp>
        <p:sp>
          <p:nvSpPr>
            <p:cNvPr id="87" name="TextBox 86"/>
            <p:cNvSpPr txBox="1"/>
            <p:nvPr/>
          </p:nvSpPr>
          <p:spPr>
            <a:xfrm>
              <a:off x="3513137" y="5671182"/>
              <a:ext cx="5410200" cy="434286"/>
            </a:xfrm>
            <a:prstGeom prst="rect">
              <a:avLst/>
            </a:prstGeom>
            <a:solidFill>
              <a:srgbClr val="F2F2F2"/>
            </a:solidFill>
          </p:spPr>
          <p:txBody>
            <a:bodyPr wrap="square" lIns="179208" tIns="143366" rIns="179208" bIns="143366" rtlCol="0">
              <a:noAutofit/>
            </a:bodyPr>
            <a:lstStyle/>
            <a:p>
              <a:pPr algn="ctr" defTabSz="912979">
                <a:lnSpc>
                  <a:spcPct val="90000"/>
                </a:lnSpc>
                <a:spcAft>
                  <a:spcPts val="588"/>
                </a:spcAft>
              </a:pPr>
              <a:r>
                <a:rPr lang="en-US" sz="1961" b="1" kern="0" dirty="0">
                  <a:gradFill>
                    <a:gsLst>
                      <a:gs pos="69027">
                        <a:schemeClr val="tx1"/>
                      </a:gs>
                      <a:gs pos="49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Connect live to your </a:t>
              </a:r>
              <a:r>
                <a:rPr lang="en-US" sz="1961" kern="0" dirty="0">
                  <a:gradFill>
                    <a:gsLst>
                      <a:gs pos="69027">
                        <a:schemeClr val="tx1"/>
                      </a:gs>
                      <a:gs pos="49000">
                        <a:schemeClr val="tx1"/>
                      </a:gs>
                    </a:gsLst>
                    <a:lin ang="5400000" scaled="0"/>
                  </a:gradFill>
                  <a:latin typeface="Segoe UI Light"/>
                  <a:ea typeface="Segoe UI Black" panose="020B0A02040204020203" pitchFamily="34" charset="0"/>
                  <a:cs typeface="Segoe UI Black" panose="020B0A02040204020203" pitchFamily="34" charset="0"/>
                </a:rPr>
                <a:t>on-premises data</a:t>
              </a:r>
            </a:p>
          </p:txBody>
        </p:sp>
        <p:sp>
          <p:nvSpPr>
            <p:cNvPr id="88" name="Freeform 87"/>
            <p:cNvSpPr>
              <a:spLocks/>
            </p:cNvSpPr>
            <p:nvPr/>
          </p:nvSpPr>
          <p:spPr bwMode="auto">
            <a:xfrm>
              <a:off x="10817180" y="5612307"/>
              <a:ext cx="976226" cy="547863"/>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0078D7"/>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490" dirty="0">
                <a:solidFill>
                  <a:srgbClr val="000000"/>
                </a:solidFill>
              </a:endParaRPr>
            </a:p>
          </p:txBody>
        </p:sp>
      </p:grpSp>
      <p:sp>
        <p:nvSpPr>
          <p:cNvPr id="14" name="AutoShape 3"/>
          <p:cNvSpPr>
            <a:spLocks noChangeAspect="1" noChangeArrowheads="1" noTextEdit="1"/>
          </p:cNvSpPr>
          <p:nvPr/>
        </p:nvSpPr>
        <p:spPr bwMode="auto">
          <a:xfrm>
            <a:off x="828382" y="3300534"/>
            <a:ext cx="1521997" cy="97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4" name="AutoShape 9"/>
          <p:cNvSpPr>
            <a:spLocks noChangeAspect="1" noChangeArrowheads="1" noTextEdit="1"/>
          </p:cNvSpPr>
          <p:nvPr/>
        </p:nvSpPr>
        <p:spPr bwMode="auto">
          <a:xfrm>
            <a:off x="3146291" y="3261210"/>
            <a:ext cx="1352419" cy="10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49" name="Group 48"/>
          <p:cNvGrpSpPr/>
          <p:nvPr/>
        </p:nvGrpSpPr>
        <p:grpSpPr>
          <a:xfrm>
            <a:off x="617319" y="2131207"/>
            <a:ext cx="2232098" cy="3067201"/>
            <a:chOff x="2768819" y="1731767"/>
            <a:chExt cx="2276856" cy="3128705"/>
          </a:xfrm>
        </p:grpSpPr>
        <p:sp>
          <p:nvSpPr>
            <p:cNvPr id="24" name="TextBox 23"/>
            <p:cNvSpPr txBox="1"/>
            <p:nvPr/>
          </p:nvSpPr>
          <p:spPr bwMode="gray">
            <a:xfrm>
              <a:off x="2768819" y="1731767"/>
              <a:ext cx="2276856" cy="3128705"/>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t>Begin visualizing your data </a:t>
              </a:r>
              <a:b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t>in minutes, yourself</a:t>
              </a: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314825" y="3954463"/>
              <a:ext cx="444537" cy="313498"/>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3017838" y="3954463"/>
              <a:ext cx="1235855" cy="339724"/>
            </a:xfrm>
            <a:prstGeom prst="rect">
              <a:avLst/>
            </a:prstGeom>
          </p:spPr>
        </p:pic>
        <p:grpSp>
          <p:nvGrpSpPr>
            <p:cNvPr id="26" name="Group 25"/>
            <p:cNvGrpSpPr/>
            <p:nvPr/>
          </p:nvGrpSpPr>
          <p:grpSpPr>
            <a:xfrm>
              <a:off x="3158498" y="2544763"/>
              <a:ext cx="1547480" cy="1155700"/>
              <a:chOff x="3158498" y="2544763"/>
              <a:chExt cx="1547480" cy="1155700"/>
            </a:xfrm>
          </p:grpSpPr>
          <p:pic>
            <p:nvPicPr>
              <p:cNvPr id="78" name="Picture 77"/>
              <p:cNvPicPr>
                <a:picLocks noChangeAspect="1"/>
              </p:cNvPicPr>
              <p:nvPr/>
            </p:nvPicPr>
            <p:blipFill rotWithShape="1">
              <a:blip r:embed="rId5"/>
              <a:srcRect r="34042"/>
              <a:stretch/>
            </p:blipFill>
            <p:spPr>
              <a:xfrm>
                <a:off x="3236119" y="2612477"/>
                <a:ext cx="1356093" cy="1020272"/>
              </a:xfrm>
              <a:prstGeom prst="rect">
                <a:avLst/>
              </a:prstGeom>
              <a:noFill/>
              <a:ln>
                <a:noFill/>
              </a:ln>
            </p:spPr>
          </p:pic>
          <p:sp>
            <p:nvSpPr>
              <p:cNvPr id="138" name="Freeform 137"/>
              <p:cNvSpPr/>
              <p:nvPr/>
            </p:nvSpPr>
            <p:spPr bwMode="auto">
              <a:xfrm>
                <a:off x="3158498" y="2544763"/>
                <a:ext cx="1547480" cy="1155700"/>
              </a:xfrm>
              <a:custGeom>
                <a:avLst/>
                <a:gdLst>
                  <a:gd name="connsiteX0" fmla="*/ 1497873 w 1547480"/>
                  <a:gd name="connsiteY0" fmla="*/ 577675 h 1208530"/>
                  <a:gd name="connsiteX1" fmla="*/ 1471282 w 1547480"/>
                  <a:gd name="connsiteY1" fmla="*/ 604266 h 1208530"/>
                  <a:gd name="connsiteX2" fmla="*/ 1497873 w 1547480"/>
                  <a:gd name="connsiteY2" fmla="*/ 630857 h 1208530"/>
                  <a:gd name="connsiteX3" fmla="*/ 1524464 w 1547480"/>
                  <a:gd name="connsiteY3" fmla="*/ 604266 h 1208530"/>
                  <a:gd name="connsiteX4" fmla="*/ 1497873 w 1547480"/>
                  <a:gd name="connsiteY4" fmla="*/ 577675 h 1208530"/>
                  <a:gd name="connsiteX5" fmla="*/ 80631 w 1547480"/>
                  <a:gd name="connsiteY5" fmla="*/ 66897 h 1208530"/>
                  <a:gd name="connsiteX6" fmla="*/ 80631 w 1547480"/>
                  <a:gd name="connsiteY6" fmla="*/ 1141634 h 1208530"/>
                  <a:gd name="connsiteX7" fmla="*/ 1447468 w 1547480"/>
                  <a:gd name="connsiteY7" fmla="*/ 1141634 h 1208530"/>
                  <a:gd name="connsiteX8" fmla="*/ 1447468 w 1547480"/>
                  <a:gd name="connsiteY8" fmla="*/ 66897 h 1208530"/>
                  <a:gd name="connsiteX9" fmla="*/ 75219 w 1547480"/>
                  <a:gd name="connsiteY9" fmla="*/ 0 h 1208530"/>
                  <a:gd name="connsiteX10" fmla="*/ 1472261 w 1547480"/>
                  <a:gd name="connsiteY10" fmla="*/ 0 h 1208530"/>
                  <a:gd name="connsiteX11" fmla="*/ 1547480 w 1547480"/>
                  <a:gd name="connsiteY11" fmla="*/ 75219 h 1208530"/>
                  <a:gd name="connsiteX12" fmla="*/ 1547480 w 1547480"/>
                  <a:gd name="connsiteY12" fmla="*/ 1133311 h 1208530"/>
                  <a:gd name="connsiteX13" fmla="*/ 1472261 w 1547480"/>
                  <a:gd name="connsiteY13" fmla="*/ 1208530 h 1208530"/>
                  <a:gd name="connsiteX14" fmla="*/ 75219 w 1547480"/>
                  <a:gd name="connsiteY14" fmla="*/ 1208530 h 1208530"/>
                  <a:gd name="connsiteX15" fmla="*/ 0 w 1547480"/>
                  <a:gd name="connsiteY15" fmla="*/ 1133311 h 1208530"/>
                  <a:gd name="connsiteX16" fmla="*/ 0 w 1547480"/>
                  <a:gd name="connsiteY16" fmla="*/ 75219 h 1208530"/>
                  <a:gd name="connsiteX17" fmla="*/ 75219 w 1547480"/>
                  <a:gd name="connsiteY17" fmla="*/ 0 h 12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7480" h="1208530">
                    <a:moveTo>
                      <a:pt x="1497873" y="577675"/>
                    </a:moveTo>
                    <a:cubicBezTo>
                      <a:pt x="1483187" y="577675"/>
                      <a:pt x="1471282" y="589580"/>
                      <a:pt x="1471282" y="604266"/>
                    </a:cubicBezTo>
                    <a:cubicBezTo>
                      <a:pt x="1471282" y="618952"/>
                      <a:pt x="1483187" y="630857"/>
                      <a:pt x="1497873" y="630857"/>
                    </a:cubicBezTo>
                    <a:cubicBezTo>
                      <a:pt x="1512559" y="630857"/>
                      <a:pt x="1524464" y="618952"/>
                      <a:pt x="1524464" y="604266"/>
                    </a:cubicBezTo>
                    <a:cubicBezTo>
                      <a:pt x="1524464" y="589580"/>
                      <a:pt x="1512559" y="577675"/>
                      <a:pt x="1497873" y="577675"/>
                    </a:cubicBezTo>
                    <a:close/>
                    <a:moveTo>
                      <a:pt x="80631" y="66897"/>
                    </a:moveTo>
                    <a:lnTo>
                      <a:pt x="80631" y="1141634"/>
                    </a:lnTo>
                    <a:lnTo>
                      <a:pt x="1447468" y="1141634"/>
                    </a:lnTo>
                    <a:lnTo>
                      <a:pt x="1447468" y="66897"/>
                    </a:lnTo>
                    <a:close/>
                    <a:moveTo>
                      <a:pt x="75219" y="0"/>
                    </a:moveTo>
                    <a:lnTo>
                      <a:pt x="1472261" y="0"/>
                    </a:lnTo>
                    <a:cubicBezTo>
                      <a:pt x="1513803" y="0"/>
                      <a:pt x="1547480" y="33677"/>
                      <a:pt x="1547480" y="75219"/>
                    </a:cubicBezTo>
                    <a:lnTo>
                      <a:pt x="1547480" y="1133311"/>
                    </a:lnTo>
                    <a:cubicBezTo>
                      <a:pt x="1547480" y="1174853"/>
                      <a:pt x="1513803" y="1208530"/>
                      <a:pt x="1472261" y="1208530"/>
                    </a:cubicBezTo>
                    <a:lnTo>
                      <a:pt x="75219" y="1208530"/>
                    </a:lnTo>
                    <a:cubicBezTo>
                      <a:pt x="33677" y="1208530"/>
                      <a:pt x="0" y="1174853"/>
                      <a:pt x="0" y="1133311"/>
                    </a:cubicBezTo>
                    <a:lnTo>
                      <a:pt x="0" y="75219"/>
                    </a:lnTo>
                    <a:cubicBezTo>
                      <a:pt x="0" y="33677"/>
                      <a:pt x="33677" y="0"/>
                      <a:pt x="75219"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p:cNvGrpSpPr/>
          <p:nvPr/>
        </p:nvGrpSpPr>
        <p:grpSpPr>
          <a:xfrm>
            <a:off x="6489035" y="2046223"/>
            <a:ext cx="2232098" cy="3067202"/>
            <a:chOff x="7391423" y="1731768"/>
            <a:chExt cx="2276856" cy="3128706"/>
          </a:xfrm>
        </p:grpSpPr>
        <p:sp>
          <p:nvSpPr>
            <p:cNvPr id="66" name="TextBox 65"/>
            <p:cNvSpPr txBox="1"/>
            <p:nvPr/>
          </p:nvSpPr>
          <p:spPr bwMode="gray">
            <a:xfrm>
              <a:off x="7391423"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t>You choose how to </a:t>
              </a:r>
              <a:b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t>experience your data</a:t>
              </a:r>
            </a:p>
          </p:txBody>
        </p:sp>
        <p:pic>
          <p:nvPicPr>
            <p:cNvPr id="70" name="Picture 69" descr="Original file ‎ (SVG file, nominally 400 × 400 pixels, file size ..."/>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2394" y="3802062"/>
              <a:ext cx="514914" cy="514914"/>
            </a:xfrm>
            <a:prstGeom prst="rect">
              <a:avLst/>
            </a:prstGeom>
          </p:spPr>
        </p:pic>
        <p:pic>
          <p:nvPicPr>
            <p:cNvPr id="105" name="Picture 104"/>
            <p:cNvPicPr>
              <a:picLocks noChangeAspect="1"/>
            </p:cNvPicPr>
            <p:nvPr/>
          </p:nvPicPr>
          <p:blipFill rotWithShape="1">
            <a:blip r:embed="rId8"/>
            <a:srcRect b="24872"/>
            <a:stretch/>
          </p:blipFill>
          <p:spPr>
            <a:xfrm>
              <a:off x="7838480" y="2609626"/>
              <a:ext cx="1371190" cy="1019400"/>
            </a:xfrm>
            <a:prstGeom prst="rect">
              <a:avLst/>
            </a:prstGeom>
            <a:noFill/>
            <a:ln>
              <a:noFill/>
            </a:ln>
          </p:spPr>
        </p:pic>
        <p:sp>
          <p:nvSpPr>
            <p:cNvPr id="139" name="Freeform 138"/>
            <p:cNvSpPr/>
            <p:nvPr/>
          </p:nvSpPr>
          <p:spPr bwMode="auto">
            <a:xfrm>
              <a:off x="7756111" y="2544763"/>
              <a:ext cx="1547480" cy="1155700"/>
            </a:xfrm>
            <a:custGeom>
              <a:avLst/>
              <a:gdLst>
                <a:gd name="connsiteX0" fmla="*/ 1497873 w 1547480"/>
                <a:gd name="connsiteY0" fmla="*/ 577675 h 1208530"/>
                <a:gd name="connsiteX1" fmla="*/ 1471282 w 1547480"/>
                <a:gd name="connsiteY1" fmla="*/ 604266 h 1208530"/>
                <a:gd name="connsiteX2" fmla="*/ 1497873 w 1547480"/>
                <a:gd name="connsiteY2" fmla="*/ 630857 h 1208530"/>
                <a:gd name="connsiteX3" fmla="*/ 1524464 w 1547480"/>
                <a:gd name="connsiteY3" fmla="*/ 604266 h 1208530"/>
                <a:gd name="connsiteX4" fmla="*/ 1497873 w 1547480"/>
                <a:gd name="connsiteY4" fmla="*/ 577675 h 1208530"/>
                <a:gd name="connsiteX5" fmla="*/ 80631 w 1547480"/>
                <a:gd name="connsiteY5" fmla="*/ 66897 h 1208530"/>
                <a:gd name="connsiteX6" fmla="*/ 80631 w 1547480"/>
                <a:gd name="connsiteY6" fmla="*/ 1141634 h 1208530"/>
                <a:gd name="connsiteX7" fmla="*/ 1447468 w 1547480"/>
                <a:gd name="connsiteY7" fmla="*/ 1141634 h 1208530"/>
                <a:gd name="connsiteX8" fmla="*/ 1447468 w 1547480"/>
                <a:gd name="connsiteY8" fmla="*/ 66897 h 1208530"/>
                <a:gd name="connsiteX9" fmla="*/ 75219 w 1547480"/>
                <a:gd name="connsiteY9" fmla="*/ 0 h 1208530"/>
                <a:gd name="connsiteX10" fmla="*/ 1472261 w 1547480"/>
                <a:gd name="connsiteY10" fmla="*/ 0 h 1208530"/>
                <a:gd name="connsiteX11" fmla="*/ 1547480 w 1547480"/>
                <a:gd name="connsiteY11" fmla="*/ 75219 h 1208530"/>
                <a:gd name="connsiteX12" fmla="*/ 1547480 w 1547480"/>
                <a:gd name="connsiteY12" fmla="*/ 1133311 h 1208530"/>
                <a:gd name="connsiteX13" fmla="*/ 1472261 w 1547480"/>
                <a:gd name="connsiteY13" fmla="*/ 1208530 h 1208530"/>
                <a:gd name="connsiteX14" fmla="*/ 75219 w 1547480"/>
                <a:gd name="connsiteY14" fmla="*/ 1208530 h 1208530"/>
                <a:gd name="connsiteX15" fmla="*/ 0 w 1547480"/>
                <a:gd name="connsiteY15" fmla="*/ 1133311 h 1208530"/>
                <a:gd name="connsiteX16" fmla="*/ 0 w 1547480"/>
                <a:gd name="connsiteY16" fmla="*/ 75219 h 1208530"/>
                <a:gd name="connsiteX17" fmla="*/ 75219 w 1547480"/>
                <a:gd name="connsiteY17" fmla="*/ 0 h 12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7480" h="1208530">
                  <a:moveTo>
                    <a:pt x="1497873" y="577675"/>
                  </a:moveTo>
                  <a:cubicBezTo>
                    <a:pt x="1483187" y="577675"/>
                    <a:pt x="1471282" y="589580"/>
                    <a:pt x="1471282" y="604266"/>
                  </a:cubicBezTo>
                  <a:cubicBezTo>
                    <a:pt x="1471282" y="618952"/>
                    <a:pt x="1483187" y="630857"/>
                    <a:pt x="1497873" y="630857"/>
                  </a:cubicBezTo>
                  <a:cubicBezTo>
                    <a:pt x="1512559" y="630857"/>
                    <a:pt x="1524464" y="618952"/>
                    <a:pt x="1524464" y="604266"/>
                  </a:cubicBezTo>
                  <a:cubicBezTo>
                    <a:pt x="1524464" y="589580"/>
                    <a:pt x="1512559" y="577675"/>
                    <a:pt x="1497873" y="577675"/>
                  </a:cubicBezTo>
                  <a:close/>
                  <a:moveTo>
                    <a:pt x="80631" y="66897"/>
                  </a:moveTo>
                  <a:lnTo>
                    <a:pt x="80631" y="1141634"/>
                  </a:lnTo>
                  <a:lnTo>
                    <a:pt x="1447468" y="1141634"/>
                  </a:lnTo>
                  <a:lnTo>
                    <a:pt x="1447468" y="66897"/>
                  </a:lnTo>
                  <a:close/>
                  <a:moveTo>
                    <a:pt x="75219" y="0"/>
                  </a:moveTo>
                  <a:lnTo>
                    <a:pt x="1472261" y="0"/>
                  </a:lnTo>
                  <a:cubicBezTo>
                    <a:pt x="1513803" y="0"/>
                    <a:pt x="1547480" y="33677"/>
                    <a:pt x="1547480" y="75219"/>
                  </a:cubicBezTo>
                  <a:lnTo>
                    <a:pt x="1547480" y="1133311"/>
                  </a:lnTo>
                  <a:cubicBezTo>
                    <a:pt x="1547480" y="1174853"/>
                    <a:pt x="1513803" y="1208530"/>
                    <a:pt x="1472261" y="1208530"/>
                  </a:cubicBezTo>
                  <a:lnTo>
                    <a:pt x="75219" y="1208530"/>
                  </a:lnTo>
                  <a:cubicBezTo>
                    <a:pt x="33677" y="1208530"/>
                    <a:pt x="0" y="1174853"/>
                    <a:pt x="0" y="1133311"/>
                  </a:cubicBezTo>
                  <a:lnTo>
                    <a:pt x="0" y="75219"/>
                  </a:lnTo>
                  <a:cubicBezTo>
                    <a:pt x="0" y="33677"/>
                    <a:pt x="33677" y="0"/>
                    <a:pt x="75219"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p:cNvGrpSpPr/>
          <p:nvPr/>
        </p:nvGrpSpPr>
        <p:grpSpPr>
          <a:xfrm>
            <a:off x="3456163" y="2034744"/>
            <a:ext cx="2232098" cy="3067202"/>
            <a:chOff x="5080121" y="1731768"/>
            <a:chExt cx="2276856" cy="3128706"/>
          </a:xfrm>
        </p:grpSpPr>
        <p:sp>
          <p:nvSpPr>
            <p:cNvPr id="36" name="TextBox 35"/>
            <p:cNvSpPr txBox="1"/>
            <p:nvPr/>
          </p:nvSpPr>
          <p:spPr bwMode="gray">
            <a:xfrm>
              <a:off x="5080121"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t>See your data update </a:t>
              </a:r>
              <a:b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t>in real time</a:t>
              </a:r>
              <a:endParaRPr lang="en-US" sz="1078" b="1" kern="0" dirty="0">
                <a:ln>
                  <a:solidFill>
                    <a:srgbClr val="FFFFFF">
                      <a:alpha val="0"/>
                    </a:srgbClr>
                  </a:solidFill>
                </a:ln>
                <a:gradFill>
                  <a:gsLst>
                    <a:gs pos="71681">
                      <a:schemeClr val="accent5"/>
                    </a:gs>
                    <a:gs pos="31000">
                      <a:schemeClr val="accent5"/>
                    </a:gs>
                  </a:gsLst>
                  <a:lin ang="5400000" scaled="0"/>
                </a:gradFill>
                <a:ea typeface="Segoe UI" pitchFamily="34" charset="0"/>
                <a:cs typeface="Segoe UI" panose="020B0502040204020203" pitchFamily="34" charset="0"/>
              </a:endParaRPr>
            </a:p>
          </p:txBody>
        </p:sp>
        <p:grpSp>
          <p:nvGrpSpPr>
            <p:cNvPr id="40" name="Group 39"/>
            <p:cNvGrpSpPr/>
            <p:nvPr/>
          </p:nvGrpSpPr>
          <p:grpSpPr>
            <a:xfrm>
              <a:off x="5193277" y="2544763"/>
              <a:ext cx="2084586" cy="1179512"/>
              <a:chOff x="5143205" y="2660110"/>
              <a:chExt cx="1781949" cy="1008272"/>
            </a:xfrm>
          </p:grpSpPr>
          <p:pic>
            <p:nvPicPr>
              <p:cNvPr id="100" name="Picture 99"/>
              <p:cNvPicPr>
                <a:picLocks noChangeAspect="1"/>
              </p:cNvPicPr>
              <p:nvPr/>
            </p:nvPicPr>
            <p:blipFill>
              <a:blip r:embed="rId9"/>
              <a:stretch>
                <a:fillRect/>
              </a:stretch>
            </p:blipFill>
            <p:spPr>
              <a:xfrm>
                <a:off x="5423078" y="2706018"/>
                <a:ext cx="1094638" cy="720407"/>
              </a:xfrm>
              <a:prstGeom prst="rect">
                <a:avLst/>
              </a:prstGeom>
            </p:spPr>
          </p:pic>
          <p:sp>
            <p:nvSpPr>
              <p:cNvPr id="41" name="Freeform 1383"/>
              <p:cNvSpPr>
                <a:spLocks noChangeAspect="1" noEditPoints="1"/>
              </p:cNvSpPr>
              <p:nvPr/>
            </p:nvSpPr>
            <p:spPr bwMode="auto">
              <a:xfrm>
                <a:off x="5172827" y="2660110"/>
                <a:ext cx="1587620" cy="906732"/>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404040"/>
              </a:solidFill>
              <a:ln w="9525">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568" dirty="0">
                  <a:solidFill>
                    <a:srgbClr val="000000"/>
                  </a:solidFill>
                </a:endParaRPr>
              </a:p>
            </p:txBody>
          </p:sp>
          <p:grpSp>
            <p:nvGrpSpPr>
              <p:cNvPr id="38" name="Group 37"/>
              <p:cNvGrpSpPr/>
              <p:nvPr/>
            </p:nvGrpSpPr>
            <p:grpSpPr>
              <a:xfrm>
                <a:off x="6244747" y="3102187"/>
                <a:ext cx="680407" cy="470499"/>
                <a:chOff x="6335234" y="3185531"/>
                <a:chExt cx="680407" cy="470499"/>
              </a:xfrm>
            </p:grpSpPr>
            <p:grpSp>
              <p:nvGrpSpPr>
                <p:cNvPr id="33" name="Group 32"/>
                <p:cNvGrpSpPr/>
                <p:nvPr/>
              </p:nvGrpSpPr>
              <p:grpSpPr>
                <a:xfrm>
                  <a:off x="6335234" y="3185531"/>
                  <a:ext cx="680407" cy="470499"/>
                  <a:chOff x="6583864" y="2999793"/>
                  <a:chExt cx="680407" cy="470499"/>
                </a:xfrm>
              </p:grpSpPr>
              <p:pic>
                <p:nvPicPr>
                  <p:cNvPr id="98" name="Picture 97"/>
                  <p:cNvPicPr>
                    <a:picLocks noChangeAspect="1"/>
                  </p:cNvPicPr>
                  <p:nvPr/>
                </p:nvPicPr>
                <p:blipFill rotWithShape="1">
                  <a:blip r:embed="rId10" cstate="print">
                    <a:extLst>
                      <a:ext uri="{28A0092B-C50C-407E-A947-70E740481C1C}">
                        <a14:useLocalDpi xmlns:a14="http://schemas.microsoft.com/office/drawing/2010/main" val="0"/>
                      </a:ext>
                    </a:extLst>
                  </a:blip>
                  <a:srcRect l="12863" t="18610" r="30034" b="8525"/>
                  <a:stretch/>
                </p:blipFill>
                <p:spPr>
                  <a:xfrm>
                    <a:off x="6640691" y="3041479"/>
                    <a:ext cx="528972" cy="384522"/>
                  </a:xfrm>
                  <a:prstGeom prst="rect">
                    <a:avLst/>
                  </a:prstGeom>
                </p:spPr>
              </p:pic>
              <p:grpSp>
                <p:nvGrpSpPr>
                  <p:cNvPr id="45" name="Group 44"/>
                  <p:cNvGrpSpPr/>
                  <p:nvPr/>
                </p:nvGrpSpPr>
                <p:grpSpPr>
                  <a:xfrm>
                    <a:off x="6583864" y="2999793"/>
                    <a:ext cx="680407" cy="470499"/>
                    <a:chOff x="1236783" y="2720372"/>
                    <a:chExt cx="2372573" cy="1629560"/>
                  </a:xfrm>
                  <a:solidFill>
                    <a:srgbClr val="404040"/>
                  </a:solidFill>
                </p:grpSpPr>
                <p:sp>
                  <p:nvSpPr>
                    <p:cNvPr id="46" name="Rounded Rectangle 89"/>
                    <p:cNvSpPr>
                      <a:spLocks noChangeAspect="1"/>
                    </p:cNvSpPr>
                    <p:nvPr/>
                  </p:nvSpPr>
                  <p:spPr bwMode="auto">
                    <a:xfrm rot="16200000">
                      <a:off x="1608290" y="2348865"/>
                      <a:ext cx="1629560" cy="2372573"/>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43940" bIns="87880" numCol="1" spcCol="0" rtlCol="0" fromWordArt="0" anchor="b" anchorCtr="0" forceAA="0" compatLnSpc="1">
                      <a:prstTxWarp prst="textNoShape">
                        <a:avLst/>
                      </a:prstTxWarp>
                      <a:noAutofit/>
                    </a:bodyPr>
                    <a:lstStyle/>
                    <a:p>
                      <a:pPr algn="ctr" defTabSz="878438" fontAlgn="base">
                        <a:spcBef>
                          <a:spcPct val="0"/>
                        </a:spcBef>
                        <a:spcAft>
                          <a:spcPct val="0"/>
                        </a:spcAft>
                      </a:pPr>
                      <a:endParaRPr lang="en-US" sz="784" kern="0" spc="-48" dirty="0">
                        <a:solidFill>
                          <a:srgbClr val="68217A"/>
                        </a:solidFill>
                        <a:ea typeface="Segoe UI" pitchFamily="34" charset="0"/>
                        <a:cs typeface="Segoe UI" pitchFamily="34" charset="0"/>
                      </a:endParaRPr>
                    </a:p>
                  </p:txBody>
                </p:sp>
                <p:sp>
                  <p:nvSpPr>
                    <p:cNvPr id="47" name="Rectangle 46"/>
                    <p:cNvSpPr/>
                    <p:nvPr/>
                  </p:nvSpPr>
                  <p:spPr bwMode="auto">
                    <a:xfrm>
                      <a:off x="3309750" y="2940697"/>
                      <a:ext cx="257424" cy="8087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354126" y="3481051"/>
                      <a:ext cx="195334" cy="108209"/>
                    </a:xfrm>
                    <a:prstGeom prst="rect">
                      <a:avLst/>
                    </a:prstGeom>
                    <a:grpFill/>
                  </p:spPr>
                </p:pic>
              </p:grpSp>
            </p:grpSp>
            <p:pic>
              <p:nvPicPr>
                <p:cNvPr id="99" name="Picture 98"/>
                <p:cNvPicPr>
                  <a:picLocks noChangeAspect="1"/>
                </p:cNvPicPr>
                <p:nvPr/>
              </p:nvPicPr>
              <p:blipFill rotWithShape="1">
                <a:blip r:embed="rId12" cstate="print">
                  <a:extLst>
                    <a:ext uri="{28A0092B-C50C-407E-A947-70E740481C1C}">
                      <a14:useLocalDpi xmlns:a14="http://schemas.microsoft.com/office/drawing/2010/main" val="0"/>
                    </a:ext>
                  </a:extLst>
                </a:blip>
                <a:srcRect l="69349" t="18609" r="1945" b="50085"/>
                <a:stretch/>
              </p:blipFill>
              <p:spPr>
                <a:xfrm>
                  <a:off x="6657525" y="3231496"/>
                  <a:ext cx="265916" cy="165206"/>
                </a:xfrm>
                <a:prstGeom prst="rect">
                  <a:avLst/>
                </a:prstGeom>
              </p:spPr>
            </p:pic>
          </p:grpSp>
          <p:grpSp>
            <p:nvGrpSpPr>
              <p:cNvPr id="39" name="Group 38"/>
              <p:cNvGrpSpPr/>
              <p:nvPr/>
            </p:nvGrpSpPr>
            <p:grpSpPr>
              <a:xfrm>
                <a:off x="5143205" y="3235326"/>
                <a:ext cx="226803" cy="433056"/>
                <a:chOff x="6583862" y="2544763"/>
                <a:chExt cx="226803" cy="433056"/>
              </a:xfrm>
            </p:grpSpPr>
            <p:pic>
              <p:nvPicPr>
                <p:cNvPr id="86" name="Picture 85"/>
                <p:cNvPicPr>
                  <a:picLocks noChangeAspect="1"/>
                </p:cNvPicPr>
                <p:nvPr/>
              </p:nvPicPr>
              <p:blipFill rotWithShape="1">
                <a:blip r:embed="rId13" cstate="print">
                  <a:extLst>
                    <a:ext uri="{28A0092B-C50C-407E-A947-70E740481C1C}">
                      <a14:useLocalDpi xmlns:a14="http://schemas.microsoft.com/office/drawing/2010/main" val="0"/>
                    </a:ext>
                  </a:extLst>
                </a:blip>
                <a:srcRect l="69458" t="11094" r="2213" b="1606"/>
                <a:stretch/>
              </p:blipFill>
              <p:spPr>
                <a:xfrm>
                  <a:off x="6605232" y="2589068"/>
                  <a:ext cx="184387" cy="323217"/>
                </a:xfrm>
                <a:prstGeom prst="rect">
                  <a:avLst/>
                </a:prstGeom>
              </p:spPr>
            </p:pic>
            <p:sp>
              <p:nvSpPr>
                <p:cNvPr id="54" name="Rounded Rectangle 223"/>
                <p:cNvSpPr/>
                <p:nvPr/>
              </p:nvSpPr>
              <p:spPr bwMode="auto">
                <a:xfrm>
                  <a:off x="6583862" y="2544763"/>
                  <a:ext cx="226803" cy="433056"/>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43940" bIns="87880" numCol="1" spcCol="0" rtlCol="0" fromWordArt="0" anchor="b" anchorCtr="0" forceAA="0" compatLnSpc="1">
                  <a:prstTxWarp prst="textNoShape">
                    <a:avLst/>
                  </a:prstTxWarp>
                  <a:noAutofit/>
                </a:bodyPr>
                <a:lstStyle/>
                <a:p>
                  <a:pPr algn="ctr" defTabSz="878438" fontAlgn="base">
                    <a:spcBef>
                      <a:spcPct val="0"/>
                    </a:spcBef>
                    <a:spcAft>
                      <a:spcPct val="0"/>
                    </a:spcAft>
                  </a:pPr>
                  <a:endParaRPr lang="en-US" sz="784" kern="0" spc="-48" dirty="0">
                    <a:solidFill>
                      <a:srgbClr val="68217A"/>
                    </a:solidFill>
                    <a:ea typeface="Segoe UI" pitchFamily="34" charset="0"/>
                    <a:cs typeface="Segoe UI" pitchFamily="34" charset="0"/>
                  </a:endParaRPr>
                </a:p>
              </p:txBody>
            </p:sp>
          </p:grpSp>
        </p:grpSp>
        <p:grpSp>
          <p:nvGrpSpPr>
            <p:cNvPr id="42" name="Group 41"/>
            <p:cNvGrpSpPr/>
            <p:nvPr/>
          </p:nvGrpSpPr>
          <p:grpSpPr>
            <a:xfrm>
              <a:off x="5350786" y="3910000"/>
              <a:ext cx="1735526" cy="357961"/>
              <a:chOff x="5444084" y="3856851"/>
              <a:chExt cx="1735526" cy="357961"/>
            </a:xfrm>
          </p:grpSpPr>
          <p:pic>
            <p:nvPicPr>
              <p:cNvPr id="101" name="Picture 100" descr="File:Android sample.svg"/>
              <p:cNvPicPr>
                <a:picLocks noChangeAspect="1"/>
              </p:cNvPicPr>
              <p:nvPr/>
            </p:nvPicPr>
            <p:blipFill rotWithShape="1">
              <a:blip r:embed="rId14" cstate="print">
                <a:extLst>
                  <a:ext uri="{28A0092B-C50C-407E-A947-70E740481C1C}">
                    <a14:useLocalDpi xmlns:a14="http://schemas.microsoft.com/office/drawing/2010/main" val="0"/>
                  </a:ext>
                </a:extLst>
              </a:blip>
              <a:srcRect t="12816" b="16306"/>
              <a:stretch/>
            </p:blipFill>
            <p:spPr>
              <a:xfrm>
                <a:off x="5891366" y="3856851"/>
                <a:ext cx="355597" cy="357961"/>
              </a:xfrm>
              <a:prstGeom prst="rect">
                <a:avLst/>
              </a:prstGeom>
            </p:spPr>
          </p:pic>
          <p:pic>
            <p:nvPicPr>
              <p:cNvPr id="102" name="Picture 101" descr="Description HTML5 logo and wordmark.sv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1813" y="3886933"/>
                <a:ext cx="297797" cy="297797"/>
              </a:xfrm>
              <a:prstGeom prst="rect">
                <a:avLst/>
              </a:prstGeom>
            </p:spPr>
          </p:pic>
          <p:sp>
            <p:nvSpPr>
              <p:cNvPr id="140" name="Freeform 139"/>
              <p:cNvSpPr>
                <a:spLocks noEditPoints="1"/>
              </p:cNvSpPr>
              <p:nvPr/>
            </p:nvSpPr>
            <p:spPr bwMode="auto">
              <a:xfrm>
                <a:off x="6432773" y="3902182"/>
                <a:ext cx="263230" cy="267298"/>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141" name="Group 23"/>
              <p:cNvGrpSpPr>
                <a:grpSpLocks noChangeAspect="1"/>
              </p:cNvGrpSpPr>
              <p:nvPr/>
            </p:nvGrpSpPr>
            <p:grpSpPr bwMode="auto">
              <a:xfrm>
                <a:off x="5444084" y="3888262"/>
                <a:ext cx="261472" cy="295138"/>
                <a:chOff x="3485" y="1766"/>
                <a:chExt cx="699" cy="789"/>
              </a:xfrm>
            </p:grpSpPr>
            <p:sp>
              <p:nvSpPr>
                <p:cNvPr id="14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kern="0">
                    <a:solidFill>
                      <a:srgbClr val="FFFFFF"/>
                    </a:solidFill>
                  </a:endParaRPr>
                </a:p>
              </p:txBody>
            </p:sp>
            <p:sp>
              <p:nvSpPr>
                <p:cNvPr id="14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kern="0">
                    <a:solidFill>
                      <a:srgbClr val="FFFFFF"/>
                    </a:solidFill>
                  </a:endParaRPr>
                </a:p>
              </p:txBody>
            </p:sp>
          </p:grpSp>
        </p:grpSp>
      </p:grpSp>
      <p:grpSp>
        <p:nvGrpSpPr>
          <p:cNvPr id="52" name="Group 51"/>
          <p:cNvGrpSpPr/>
          <p:nvPr/>
        </p:nvGrpSpPr>
        <p:grpSpPr>
          <a:xfrm>
            <a:off x="9511991" y="2082806"/>
            <a:ext cx="2232098" cy="3067202"/>
            <a:chOff x="9702726" y="1731768"/>
            <a:chExt cx="2276856" cy="3128706"/>
          </a:xfrm>
        </p:grpSpPr>
        <p:sp>
          <p:nvSpPr>
            <p:cNvPr id="74" name="TextBox 73"/>
            <p:cNvSpPr txBox="1"/>
            <p:nvPr/>
          </p:nvSpPr>
          <p:spPr bwMode="gray">
            <a:xfrm>
              <a:off x="9702726"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65487">
                        <a:srgbClr val="002050"/>
                      </a:gs>
                      <a:gs pos="31000">
                        <a:srgbClr val="002050"/>
                      </a:gs>
                    </a:gsLst>
                    <a:lin ang="5400000" scaled="0"/>
                  </a:gradFill>
                  <a:ea typeface="Segoe UI Black" panose="020B0A02040204020203" pitchFamily="34" charset="0"/>
                  <a:cs typeface="Segoe UI Black" panose="020B0A02040204020203" pitchFamily="34" charset="0"/>
                </a:rPr>
                <a:t>Platform for BI integrating with Office, Azure, and third-party</a:t>
              </a:r>
            </a:p>
          </p:txBody>
        </p:sp>
        <p:grpSp>
          <p:nvGrpSpPr>
            <p:cNvPr id="107" name="Group 106"/>
            <p:cNvGrpSpPr/>
            <p:nvPr/>
          </p:nvGrpSpPr>
          <p:grpSpPr>
            <a:xfrm>
              <a:off x="10064242" y="2544763"/>
              <a:ext cx="1553824" cy="1503700"/>
              <a:chOff x="9893512" y="2596407"/>
              <a:chExt cx="1700784" cy="1645920"/>
            </a:xfrm>
          </p:grpSpPr>
          <p:sp>
            <p:nvSpPr>
              <p:cNvPr id="108" name="Rectangle 107"/>
              <p:cNvSpPr/>
              <p:nvPr/>
            </p:nvSpPr>
            <p:spPr bwMode="auto">
              <a:xfrm>
                <a:off x="9893512" y="2596407"/>
                <a:ext cx="1700784" cy="16459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p:cNvGrpSpPr>
                <a:grpSpLocks noChangeAspect="1"/>
              </p:cNvGrpSpPr>
              <p:nvPr/>
            </p:nvGrpSpPr>
            <p:grpSpPr>
              <a:xfrm>
                <a:off x="9893512" y="2691419"/>
                <a:ext cx="1698111" cy="1450103"/>
                <a:chOff x="5940648" y="1170703"/>
                <a:chExt cx="6079575" cy="5191659"/>
              </a:xfrm>
            </p:grpSpPr>
            <p:grpSp>
              <p:nvGrpSpPr>
                <p:cNvPr id="110" name="Group 109"/>
                <p:cNvGrpSpPr>
                  <a:grpSpLocks noChangeAspect="1"/>
                </p:cNvGrpSpPr>
                <p:nvPr/>
              </p:nvGrpSpPr>
              <p:grpSpPr>
                <a:xfrm>
                  <a:off x="5940648" y="2353170"/>
                  <a:ext cx="6079575" cy="4009192"/>
                  <a:chOff x="5274368" y="1308811"/>
                  <a:chExt cx="7306078" cy="5256892"/>
                </a:xfrm>
              </p:grpSpPr>
              <p:grpSp>
                <p:nvGrpSpPr>
                  <p:cNvPr id="112" name="Group 111"/>
                  <p:cNvGrpSpPr/>
                  <p:nvPr/>
                </p:nvGrpSpPr>
                <p:grpSpPr>
                  <a:xfrm rot="16200000">
                    <a:off x="7515144" y="2210635"/>
                    <a:ext cx="2824529" cy="5874005"/>
                    <a:chOff x="1727202" y="2022666"/>
                    <a:chExt cx="2843721" cy="4589645"/>
                  </a:xfrm>
                  <a:solidFill>
                    <a:schemeClr val="bg1">
                      <a:lumMod val="95000"/>
                    </a:schemeClr>
                  </a:solidFill>
                </p:grpSpPr>
                <p:sp>
                  <p:nvSpPr>
                    <p:cNvPr id="134" name="Isosceles Triangle 133"/>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solidFill>
                          <a:srgbClr val="FFFFFF">
                            <a:lumMod val="95000"/>
                          </a:srgbClr>
                        </a:solidFill>
                      </a:endParaRPr>
                    </a:p>
                  </p:txBody>
                </p:sp>
                <p:sp>
                  <p:nvSpPr>
                    <p:cNvPr id="135" name="Rectangle 134"/>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solidFill>
                          <a:srgbClr val="FFFFFF">
                            <a:lumMod val="95000"/>
                          </a:srgbClr>
                        </a:solidFill>
                      </a:endParaRPr>
                    </a:p>
                  </p:txBody>
                </p:sp>
              </p:grpSp>
              <p:sp>
                <p:nvSpPr>
                  <p:cNvPr id="113" name="Rectangle 112"/>
                  <p:cNvSpPr/>
                  <p:nvPr/>
                </p:nvSpPr>
                <p:spPr bwMode="auto">
                  <a:xfrm rot="16200000">
                    <a:off x="6094288" y="5124243"/>
                    <a:ext cx="2804150" cy="787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sp>
                <p:nvSpPr>
                  <p:cNvPr id="114" name="Rectangle 113"/>
                  <p:cNvSpPr/>
                  <p:nvPr/>
                </p:nvSpPr>
                <p:spPr bwMode="auto">
                  <a:xfrm rot="16200000">
                    <a:off x="7491192" y="5081495"/>
                    <a:ext cx="2882928" cy="8548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sp>
                <p:nvSpPr>
                  <p:cNvPr id="115" name="Rectangle 114"/>
                  <p:cNvSpPr/>
                  <p:nvPr/>
                </p:nvSpPr>
                <p:spPr bwMode="auto">
                  <a:xfrm rot="16200000">
                    <a:off x="9017157" y="5134926"/>
                    <a:ext cx="2761775" cy="804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pic>
                <p:nvPicPr>
                  <p:cNvPr id="116" name="Picture 11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759561" y="1308811"/>
                    <a:ext cx="6501163" cy="3125714"/>
                  </a:xfrm>
                  <a:prstGeom prst="rect">
                    <a:avLst/>
                  </a:prstGeom>
                  <a:noFill/>
                  <a:ln>
                    <a:noFill/>
                  </a:ln>
                </p:spPr>
              </p:pic>
              <p:grpSp>
                <p:nvGrpSpPr>
                  <p:cNvPr id="117" name="Group 116"/>
                  <p:cNvGrpSpPr/>
                  <p:nvPr/>
                </p:nvGrpSpPr>
                <p:grpSpPr>
                  <a:xfrm>
                    <a:off x="5274368" y="5209842"/>
                    <a:ext cx="7306078" cy="1193972"/>
                    <a:chOff x="5380130" y="5313816"/>
                    <a:chExt cx="7452580" cy="1217914"/>
                  </a:xfrm>
                </p:grpSpPr>
                <p:grpSp>
                  <p:nvGrpSpPr>
                    <p:cNvPr id="118" name="Group 117"/>
                    <p:cNvGrpSpPr/>
                    <p:nvPr/>
                  </p:nvGrpSpPr>
                  <p:grpSpPr>
                    <a:xfrm>
                      <a:off x="5380130" y="5313816"/>
                      <a:ext cx="7452580" cy="1201284"/>
                      <a:chOff x="5389565" y="5324585"/>
                      <a:chExt cx="7452580" cy="1201284"/>
                    </a:xfrm>
                  </p:grpSpPr>
                  <p:sp>
                    <p:nvSpPr>
                      <p:cNvPr id="120" name="TextBox 119"/>
                      <p:cNvSpPr txBox="1"/>
                      <p:nvPr/>
                    </p:nvSpPr>
                    <p:spPr>
                      <a:xfrm>
                        <a:off x="9965495" y="5351950"/>
                        <a:ext cx="2876650"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Advanced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Analytics</a:t>
                        </a:r>
                      </a:p>
                    </p:txBody>
                  </p:sp>
                  <p:sp>
                    <p:nvSpPr>
                      <p:cNvPr id="121" name="TextBox 120"/>
                      <p:cNvSpPr txBox="1"/>
                      <p:nvPr/>
                    </p:nvSpPr>
                    <p:spPr>
                      <a:xfrm>
                        <a:off x="8416628" y="5357276"/>
                        <a:ext cx="2876650" cy="217782"/>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Big Data</a:t>
                        </a:r>
                      </a:p>
                    </p:txBody>
                  </p:sp>
                  <p:sp>
                    <p:nvSpPr>
                      <p:cNvPr id="122" name="TextBox 121"/>
                      <p:cNvSpPr txBox="1"/>
                      <p:nvPr/>
                    </p:nvSpPr>
                    <p:spPr>
                      <a:xfrm>
                        <a:off x="7429575" y="5324585"/>
                        <a:ext cx="1910273"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Internet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of Things</a:t>
                        </a:r>
                      </a:p>
                    </p:txBody>
                  </p:sp>
                  <p:sp>
                    <p:nvSpPr>
                      <p:cNvPr id="123" name="TextBox 122"/>
                      <p:cNvSpPr txBox="1"/>
                      <p:nvPr/>
                    </p:nvSpPr>
                    <p:spPr>
                      <a:xfrm>
                        <a:off x="5389565" y="5338218"/>
                        <a:ext cx="2876650"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Data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Warehouse</a:t>
                        </a:r>
                      </a:p>
                    </p:txBody>
                  </p:sp>
                  <p:grpSp>
                    <p:nvGrpSpPr>
                      <p:cNvPr id="124" name="Group 123"/>
                      <p:cNvGrpSpPr/>
                      <p:nvPr/>
                    </p:nvGrpSpPr>
                    <p:grpSpPr>
                      <a:xfrm>
                        <a:off x="8077246" y="5867574"/>
                        <a:ext cx="657309" cy="658295"/>
                        <a:chOff x="457200" y="5950383"/>
                        <a:chExt cx="1057275" cy="1058862"/>
                      </a:xfrm>
                      <a:solidFill>
                        <a:schemeClr val="tx1"/>
                      </a:solidFill>
                    </p:grpSpPr>
                    <p:sp>
                      <p:nvSpPr>
                        <p:cNvPr id="127" name="Freeform 9"/>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28" name="Freeform 10"/>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29" name="Freeform 11"/>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30" name="Freeform 12"/>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31" name="Freeform 13"/>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32" name="Freeform 14"/>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33" name="Freeform 15"/>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grpSp>
                  <p:sp>
                    <p:nvSpPr>
                      <p:cNvPr id="125" name="Freeform 5"/>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126" name="Can 125"/>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896042">
                          <a:lnSpc>
                            <a:spcPct val="90000"/>
                          </a:lnSpc>
                          <a:defRPr/>
                        </a:pPr>
                        <a:endParaRPr lang="en-US" sz="294"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pic>
                  <p:nvPicPr>
                    <p:cNvPr id="119" name="Picture 4" descr="http://www.marcolotz.com/wp-content/uploads/2014/05/transparentHadoop.png"/>
                    <p:cNvPicPr>
                      <a:picLocks noChangeAspect="1" noChangeArrowheads="1"/>
                    </p:cNvPicPr>
                    <p:nvPr/>
                  </p:nvPicPr>
                  <p:blipFill rotWithShape="1">
                    <a:blip r:embed="rId17" cstate="print">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9360620" y="5785894"/>
                      <a:ext cx="972418" cy="74583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11" name="Picture 2" descr="http://img.schieb.de/wp-content/uploads/2013/02/office-365-logo.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74214" y="1170703"/>
                  <a:ext cx="4812443" cy="109553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 name="Picture 3"/>
            <p:cNvPicPr>
              <a:picLocks noChangeAspect="1"/>
            </p:cNvPicPr>
            <p:nvPr/>
          </p:nvPicPr>
          <p:blipFill>
            <a:blip r:embed="rId19"/>
            <a:stretch>
              <a:fillRect/>
            </a:stretch>
          </p:blipFill>
          <p:spPr>
            <a:xfrm>
              <a:off x="10927380" y="3774530"/>
              <a:ext cx="842933" cy="529988"/>
            </a:xfrm>
            <a:prstGeom prst="rect">
              <a:avLst/>
            </a:prstGeom>
          </p:spPr>
        </p:pic>
      </p:grpSp>
    </p:spTree>
    <p:extLst>
      <p:ext uri="{BB962C8B-B14F-4D97-AF65-F5344CB8AC3E}">
        <p14:creationId xmlns:p14="http://schemas.microsoft.com/office/powerpoint/2010/main" val="265528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2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42" presetClass="path" presetSubtype="0" decel="100000" fill="hold" nodeType="withEffect">
                                  <p:stCondLst>
                                    <p:cond delay="200"/>
                                  </p:stCondLst>
                                  <p:childTnLst>
                                    <p:animMotion origin="layout" path="M 3.0457E-6 -3.22742E-6 L 3.0457E-6 0.04176 " pathEditMode="relative" rAng="0" ptsTypes="AA">
                                      <p:cBhvr>
                                        <p:cTn id="21" dur="500" spd="-100000" fill="hold"/>
                                        <p:tgtEl>
                                          <p:spTgt spid="49"/>
                                        </p:tgtEl>
                                        <p:attrNameLst>
                                          <p:attrName>ppt_x</p:attrName>
                                          <p:attrName>ppt_y</p:attrName>
                                        </p:attrNameLst>
                                      </p:cBhvr>
                                      <p:rCtr x="0" y="2088"/>
                                    </p:animMotion>
                                  </p:childTnLst>
                                </p:cTn>
                              </p:par>
                              <p:par>
                                <p:cTn id="22" presetID="10" presetClass="entr" presetSubtype="0" fill="hold" nodeType="withEffect">
                                  <p:stCondLst>
                                    <p:cond delay="4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42" presetClass="path" presetSubtype="0" decel="100000" fill="hold" nodeType="withEffect">
                                  <p:stCondLst>
                                    <p:cond delay="400"/>
                                  </p:stCondLst>
                                  <p:childTnLst>
                                    <p:animMotion origin="layout" path="M 3.0457E-6 -3.22742E-6 L 3.0457E-6 0.04176 " pathEditMode="relative" rAng="0" ptsTypes="AA">
                                      <p:cBhvr>
                                        <p:cTn id="26" dur="500" spd="-100000" fill="hold"/>
                                        <p:tgtEl>
                                          <p:spTgt spid="50"/>
                                        </p:tgtEl>
                                        <p:attrNameLst>
                                          <p:attrName>ppt_x</p:attrName>
                                          <p:attrName>ppt_y</p:attrName>
                                        </p:attrNameLst>
                                      </p:cBhvr>
                                      <p:rCtr x="0" y="2088"/>
                                    </p:animMotion>
                                  </p:childTnLst>
                                </p:cTn>
                              </p:par>
                              <p:par>
                                <p:cTn id="27" presetID="10" presetClass="entr" presetSubtype="0" fill="hold" nodeType="withEffect">
                                  <p:stCondLst>
                                    <p:cond delay="6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42" presetClass="path" presetSubtype="0" decel="100000" fill="hold" nodeType="withEffect">
                                  <p:stCondLst>
                                    <p:cond delay="600"/>
                                  </p:stCondLst>
                                  <p:childTnLst>
                                    <p:animMotion origin="layout" path="M 3.0457E-6 -3.22742E-6 L 3.0457E-6 0.04176 " pathEditMode="relative" rAng="0" ptsTypes="AA">
                                      <p:cBhvr>
                                        <p:cTn id="31" dur="500" spd="-100000" fill="hold"/>
                                        <p:tgtEl>
                                          <p:spTgt spid="51"/>
                                        </p:tgtEl>
                                        <p:attrNameLst>
                                          <p:attrName>ppt_x</p:attrName>
                                          <p:attrName>ppt_y</p:attrName>
                                        </p:attrNameLst>
                                      </p:cBhvr>
                                      <p:rCtr x="0" y="2088"/>
                                    </p:animMotion>
                                  </p:childTnLst>
                                </p:cTn>
                              </p:par>
                              <p:par>
                                <p:cTn id="32" presetID="10" presetClass="entr" presetSubtype="0" fill="hold" nodeType="withEffect">
                                  <p:stCondLst>
                                    <p:cond delay="8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42" presetClass="path" presetSubtype="0" decel="100000" fill="hold" nodeType="withEffect">
                                  <p:stCondLst>
                                    <p:cond delay="800"/>
                                  </p:stCondLst>
                                  <p:childTnLst>
                                    <p:animMotion origin="layout" path="M 3.0457E-6 -3.22742E-6 L 3.0457E-6 0.04176 " pathEditMode="relative" rAng="0" ptsTypes="AA">
                                      <p:cBhvr>
                                        <p:cTn id="36" dur="500" spd="-100000" fill="hold"/>
                                        <p:tgtEl>
                                          <p:spTgt spid="52"/>
                                        </p:tgtEl>
                                        <p:attrNameLst>
                                          <p:attrName>ppt_x</p:attrName>
                                          <p:attrName>ppt_y</p:attrName>
                                        </p:attrNameLst>
                                      </p:cBhvr>
                                      <p:rCtr x="0" y="2088"/>
                                    </p:animMotion>
                                  </p:childTnLst>
                                </p:cTn>
                              </p:par>
                            </p:childTnLst>
                          </p:cTn>
                        </p:par>
                        <p:par>
                          <p:cTn id="37" fill="hold">
                            <p:stCondLst>
                              <p:cond delay="1300"/>
                            </p:stCondLst>
                            <p:childTnLst>
                              <p:par>
                                <p:cTn id="38" presetID="16" presetClass="entr" presetSubtype="37"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arn(outVertical)">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P spid="65" grpId="0" animBg="1"/>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0623" y="1159706"/>
            <a:ext cx="5310106" cy="569780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63"/>
            <a:endParaRPr lang="en-US" sz="1836">
              <a:solidFill>
                <a:prstClr val="white"/>
              </a:solidFill>
            </a:endParaRPr>
          </a:p>
        </p:txBody>
      </p:sp>
      <p:pic>
        <p:nvPicPr>
          <p:cNvPr id="3" name="Picture 2"/>
          <p:cNvPicPr>
            <a:picLocks noChangeAspect="1"/>
          </p:cNvPicPr>
          <p:nvPr/>
        </p:nvPicPr>
        <p:blipFill>
          <a:blip r:embed="rId3"/>
          <a:stretch>
            <a:fillRect/>
          </a:stretch>
        </p:blipFill>
        <p:spPr>
          <a:xfrm>
            <a:off x="469742" y="2180598"/>
            <a:ext cx="4199479" cy="4363591"/>
          </a:xfrm>
          <a:prstGeom prst="rect">
            <a:avLst/>
          </a:prstGeom>
        </p:spPr>
      </p:pic>
      <p:sp>
        <p:nvSpPr>
          <p:cNvPr id="58" name="Title 2"/>
          <p:cNvSpPr>
            <a:spLocks noGrp="1"/>
          </p:cNvSpPr>
          <p:nvPr>
            <p:ph type="title"/>
          </p:nvPr>
        </p:nvSpPr>
        <p:spPr/>
        <p:txBody>
          <a:bodyPr/>
          <a:lstStyle/>
          <a:p>
            <a:r>
              <a:rPr lang="en-US" dirty="0">
                <a:gradFill>
                  <a:gsLst>
                    <a:gs pos="17073">
                      <a:schemeClr val="bg1"/>
                    </a:gs>
                    <a:gs pos="32000">
                      <a:schemeClr val="bg1"/>
                    </a:gs>
                  </a:gsLst>
                  <a:lin ang="5400000" scaled="1"/>
                </a:gradFill>
              </a:rPr>
              <a:t>Get started quickly</a:t>
            </a:r>
          </a:p>
        </p:txBody>
      </p:sp>
      <p:sp>
        <p:nvSpPr>
          <p:cNvPr id="59" name="TextBox 22"/>
          <p:cNvSpPr txBox="1">
            <a:spLocks noChangeArrowheads="1"/>
          </p:cNvSpPr>
          <p:nvPr/>
        </p:nvSpPr>
        <p:spPr bwMode="auto">
          <a:xfrm>
            <a:off x="269240" y="1174179"/>
            <a:ext cx="5030243" cy="954372"/>
          </a:xfrm>
          <a:prstGeom prst="rect">
            <a:avLst/>
          </a:prstGeom>
          <a:noFill/>
          <a:ln>
            <a:noFill/>
          </a:ln>
        </p:spPr>
        <p:txBody>
          <a:bodyPr wrap="square" lIns="179234" tIns="143387" rIns="179234" bIns="143387">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13154" eaLnBrk="1" fontAlgn="base" hangingPunct="1">
              <a:lnSpc>
                <a:spcPct val="90000"/>
              </a:lnSpc>
              <a:spcBef>
                <a:spcPct val="0"/>
              </a:spcBef>
              <a:spcAft>
                <a:spcPct val="0"/>
              </a:spcAft>
            </a:pPr>
            <a:r>
              <a:rPr lang="en-US" sz="1600" dirty="0">
                <a:gradFill>
                  <a:gsLst>
                    <a:gs pos="12195">
                      <a:prstClr val="white"/>
                    </a:gs>
                    <a:gs pos="26316">
                      <a:prstClr val="white"/>
                    </a:gs>
                  </a:gsLst>
                  <a:lin ang="5400000" scaled="0"/>
                </a:gradFill>
                <a:latin typeface="Segoe UI"/>
                <a:ea typeface="MS PGothic" panose="020B0600070205080204" pitchFamily="34" charset="-128"/>
                <a:cs typeface="Segoe UI Light"/>
              </a:rPr>
              <a:t>Pre-built solutions include dashboards, reports, and data models available out-of-the-box for SaaS services or built by your organization.</a:t>
            </a:r>
          </a:p>
        </p:txBody>
      </p:sp>
      <p:pic>
        <p:nvPicPr>
          <p:cNvPr id="61" name="Picture 6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5515279" y="1445863"/>
            <a:ext cx="1866275" cy="429178"/>
          </a:xfrm>
          <a:prstGeom prst="rect">
            <a:avLst/>
          </a:prstGeom>
        </p:spPr>
      </p:pic>
      <p:pic>
        <p:nvPicPr>
          <p:cNvPr id="62" name="Picture 61"/>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811453" y="737031"/>
            <a:ext cx="1069951" cy="279523"/>
          </a:xfrm>
          <a:prstGeom prst="rect">
            <a:avLst/>
          </a:prstGeom>
        </p:spPr>
      </p:pic>
      <p:sp>
        <p:nvSpPr>
          <p:cNvPr id="63" name="Title 3"/>
          <p:cNvSpPr txBox="1">
            <a:spLocks/>
          </p:cNvSpPr>
          <p:nvPr/>
        </p:nvSpPr>
        <p:spPr>
          <a:xfrm>
            <a:off x="5449826" y="2710232"/>
            <a:ext cx="1222366" cy="519490"/>
          </a:xfrm>
          <a:prstGeom prst="rect">
            <a:avLst/>
          </a:prstGeom>
        </p:spPr>
        <p:txBody>
          <a:bodyPr vert="horz" wrap="square" lIns="140509" tIns="87818" rIns="140509" bIns="87818"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a:defRPr/>
            </a:pPr>
            <a:r>
              <a:rPr sz="1500" spc="0" dirty="0">
                <a:gradFill>
                  <a:gsLst>
                    <a:gs pos="0">
                      <a:srgbClr val="505050"/>
                    </a:gs>
                    <a:gs pos="100000">
                      <a:srgbClr val="505050"/>
                    </a:gs>
                  </a:gsLst>
                  <a:lin ang="5400000" scaled="1"/>
                </a:gradFill>
              </a:rPr>
              <a:t>Dynamics </a:t>
            </a:r>
            <a:br>
              <a:rPr sz="1500" spc="0" dirty="0">
                <a:gradFill>
                  <a:gsLst>
                    <a:gs pos="0">
                      <a:srgbClr val="505050"/>
                    </a:gs>
                    <a:gs pos="100000">
                      <a:srgbClr val="505050"/>
                    </a:gs>
                  </a:gsLst>
                  <a:lin ang="5400000" scaled="1"/>
                </a:gradFill>
              </a:rPr>
            </a:br>
            <a:r>
              <a:rPr sz="1500" spc="0" dirty="0">
                <a:gradFill>
                  <a:gsLst>
                    <a:gs pos="0">
                      <a:srgbClr val="505050"/>
                    </a:gs>
                    <a:gs pos="100000">
                      <a:srgbClr val="505050"/>
                    </a:gs>
                  </a:gsLst>
                  <a:lin ang="5400000" scaled="1"/>
                </a:gradFill>
              </a:rPr>
              <a:t>Marketing</a:t>
            </a:r>
          </a:p>
        </p:txBody>
      </p:sp>
      <p:pic>
        <p:nvPicPr>
          <p:cNvPr id="64" name="Picture 63"/>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9037347" y="598366"/>
            <a:ext cx="1469962" cy="498705"/>
          </a:xfrm>
          <a:prstGeom prst="rect">
            <a:avLst/>
          </a:prstGeom>
        </p:spPr>
      </p:pic>
      <p:pic>
        <p:nvPicPr>
          <p:cNvPr id="65" name="Picture 64"/>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10203094" y="1260613"/>
            <a:ext cx="1657558" cy="579945"/>
          </a:xfrm>
          <a:prstGeom prst="rect">
            <a:avLst/>
          </a:prstGeom>
        </p:spPr>
      </p:pic>
      <p:pic>
        <p:nvPicPr>
          <p:cNvPr id="66" name="Picture 65"/>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8015599" y="1363979"/>
            <a:ext cx="1528571" cy="353807"/>
          </a:xfrm>
          <a:prstGeom prst="rect">
            <a:avLst/>
          </a:prstGeom>
        </p:spPr>
      </p:pic>
      <p:pic>
        <p:nvPicPr>
          <p:cNvPr id="67" name="Picture 6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8247715" y="2771714"/>
            <a:ext cx="1973778" cy="356553"/>
          </a:xfrm>
          <a:prstGeom prst="rect">
            <a:avLst/>
          </a:prstGeom>
        </p:spPr>
      </p:pic>
      <p:pic>
        <p:nvPicPr>
          <p:cNvPr id="68" name="Picture 6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909962" y="607266"/>
            <a:ext cx="1807356" cy="492915"/>
          </a:xfrm>
          <a:prstGeom prst="rect">
            <a:avLst/>
          </a:prstGeom>
        </p:spPr>
      </p:pic>
      <p:pic>
        <p:nvPicPr>
          <p:cNvPr id="69" name="Picture 68"/>
          <p:cNvPicPr>
            <a:picLocks noChangeAspect="1"/>
          </p:cNvPicPr>
          <p:nvPr/>
        </p:nvPicPr>
        <p:blipFill rotWithShape="1">
          <a:blip r:embed="rId11" cstate="screen">
            <a:grayscl/>
            <a:extLst>
              <a:ext uri="{28A0092B-C50C-407E-A947-70E740481C1C}">
                <a14:useLocalDpi xmlns:a14="http://schemas.microsoft.com/office/drawing/2010/main"/>
              </a:ext>
            </a:extLst>
          </a:blip>
          <a:srcRect/>
          <a:stretch/>
        </p:blipFill>
        <p:spPr>
          <a:xfrm>
            <a:off x="5418080" y="511584"/>
            <a:ext cx="1254110" cy="547915"/>
          </a:xfrm>
          <a:prstGeom prst="rect">
            <a:avLst/>
          </a:prstGeom>
        </p:spPr>
      </p:pic>
      <p:pic>
        <p:nvPicPr>
          <p:cNvPr id="70" name="Picture 69"/>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5595438" y="4778974"/>
            <a:ext cx="1111131" cy="777432"/>
          </a:xfrm>
          <a:prstGeom prst="rect">
            <a:avLst/>
          </a:prstGeom>
        </p:spPr>
      </p:pic>
      <p:pic>
        <p:nvPicPr>
          <p:cNvPr id="71" name="Picture 4" descr="http://tctechcrunch2011.files.wordpress.com/2012/11/twilio-logo-6a141664f35a78e9ac08eed627c2a859.png"/>
          <p:cNvPicPr>
            <a:picLocks noChangeAspect="1" noChangeArrowheads="1"/>
          </p:cNvPicPr>
          <p:nvPr/>
        </p:nvPicPr>
        <p:blipFill>
          <a:blip r:embed="rId13" cstate="screen">
            <a:grayscl/>
            <a:extLst>
              <a:ext uri="{28A0092B-C50C-407E-A947-70E740481C1C}">
                <a14:useLocalDpi xmlns:a14="http://schemas.microsoft.com/office/drawing/2010/main"/>
              </a:ext>
            </a:extLst>
          </a:blip>
          <a:srcRect/>
          <a:stretch>
            <a:fillRect/>
          </a:stretch>
        </p:blipFill>
        <p:spPr bwMode="auto">
          <a:xfrm>
            <a:off x="8207648" y="2071181"/>
            <a:ext cx="1309072" cy="40485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14" cstate="screen">
            <a:grayscl/>
            <a:extLst>
              <a:ext uri="{28A0092B-C50C-407E-A947-70E740481C1C}">
                <a14:useLocalDpi xmlns:a14="http://schemas.microsoft.com/office/drawing/2010/main"/>
              </a:ext>
            </a:extLst>
          </a:blip>
          <a:srcRect/>
          <a:stretch/>
        </p:blipFill>
        <p:spPr>
          <a:xfrm>
            <a:off x="6729916" y="2762289"/>
            <a:ext cx="1317251" cy="404619"/>
          </a:xfrm>
          <a:prstGeom prst="rect">
            <a:avLst/>
          </a:prstGeom>
        </p:spPr>
      </p:pic>
      <p:pic>
        <p:nvPicPr>
          <p:cNvPr id="73" name="Picture 72"/>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551445" y="3310784"/>
            <a:ext cx="1384731" cy="456962"/>
          </a:xfrm>
          <a:prstGeom prst="rect">
            <a:avLst/>
          </a:prstGeom>
        </p:spPr>
      </p:pic>
      <p:pic>
        <p:nvPicPr>
          <p:cNvPr id="74" name="Picture 73"/>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640897" y="4173205"/>
            <a:ext cx="1615039" cy="382168"/>
          </a:xfrm>
          <a:prstGeom prst="rect">
            <a:avLst/>
          </a:prstGeom>
        </p:spPr>
      </p:pic>
      <p:pic>
        <p:nvPicPr>
          <p:cNvPr id="75" name="Picture 74"/>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10244865" y="1763371"/>
            <a:ext cx="1600947" cy="960568"/>
          </a:xfrm>
          <a:prstGeom prst="rect">
            <a:avLst/>
          </a:prstGeom>
        </p:spPr>
      </p:pic>
      <p:grpSp>
        <p:nvGrpSpPr>
          <p:cNvPr id="76" name="Group 75"/>
          <p:cNvGrpSpPr/>
          <p:nvPr/>
        </p:nvGrpSpPr>
        <p:grpSpPr>
          <a:xfrm>
            <a:off x="9446041" y="3296209"/>
            <a:ext cx="2044977" cy="636164"/>
            <a:chOff x="10308095" y="6446553"/>
            <a:chExt cx="2110461" cy="561869"/>
          </a:xfrm>
        </p:grpSpPr>
        <p:pic>
          <p:nvPicPr>
            <p:cNvPr id="77" name="Picture 76"/>
            <p:cNvPicPr>
              <a:picLocks noChangeAspect="1"/>
            </p:cNvPicPr>
            <p:nvPr/>
          </p:nvPicPr>
          <p:blipFill rotWithShape="1">
            <a:blip r:embed="rId18" cstate="screen">
              <a:grayscl/>
              <a:extLst>
                <a:ext uri="{28A0092B-C50C-407E-A947-70E740481C1C}">
                  <a14:useLocalDpi xmlns:a14="http://schemas.microsoft.com/office/drawing/2010/main"/>
                </a:ext>
              </a:extLst>
            </a:blip>
            <a:srcRect/>
            <a:stretch/>
          </p:blipFill>
          <p:spPr>
            <a:xfrm>
              <a:off x="10713135" y="6446553"/>
              <a:ext cx="1705421" cy="561869"/>
            </a:xfrm>
            <a:prstGeom prst="rect">
              <a:avLst/>
            </a:prstGeom>
          </p:spPr>
        </p:pic>
        <p:pic>
          <p:nvPicPr>
            <p:cNvPr id="78" name="Picture 77"/>
            <p:cNvPicPr>
              <a:picLocks noChangeAspect="1"/>
            </p:cNvPicPr>
            <p:nvPr/>
          </p:nvPicPr>
          <p:blipFill>
            <a:blip r:embed="rId19" cstate="screen">
              <a:grayscl/>
              <a:extLst>
                <a:ext uri="{28A0092B-C50C-407E-A947-70E740481C1C}">
                  <a14:useLocalDpi xmlns:a14="http://schemas.microsoft.com/office/drawing/2010/main"/>
                </a:ext>
              </a:extLst>
            </a:blip>
            <a:stretch>
              <a:fillRect/>
            </a:stretch>
          </p:blipFill>
          <p:spPr>
            <a:xfrm>
              <a:off x="10308095" y="6536461"/>
              <a:ext cx="351617" cy="351617"/>
            </a:xfrm>
            <a:prstGeom prst="rect">
              <a:avLst/>
            </a:prstGeom>
          </p:spPr>
        </p:pic>
      </p:grpSp>
      <p:pic>
        <p:nvPicPr>
          <p:cNvPr id="79" name="Picture 78"/>
          <p:cNvPicPr>
            <a:picLocks noChangeAspect="1"/>
          </p:cNvPicPr>
          <p:nvPr/>
        </p:nvPicPr>
        <p:blipFill>
          <a:blip r:embed="rId20" cstate="screen">
            <a:grayscl/>
            <a:extLst>
              <a:ext uri="{28A0092B-C50C-407E-A947-70E740481C1C}">
                <a14:useLocalDpi xmlns:a14="http://schemas.microsoft.com/office/drawing/2010/main"/>
              </a:ext>
            </a:extLst>
          </a:blip>
          <a:stretch>
            <a:fillRect/>
          </a:stretch>
        </p:blipFill>
        <p:spPr>
          <a:xfrm>
            <a:off x="7335988" y="3474761"/>
            <a:ext cx="1775025" cy="308138"/>
          </a:xfrm>
          <a:prstGeom prst="rect">
            <a:avLst/>
          </a:prstGeom>
        </p:spPr>
      </p:pic>
      <p:pic>
        <p:nvPicPr>
          <p:cNvPr id="82" name="Picture 81"/>
          <p:cNvPicPr>
            <a:picLocks noChangeAspect="1"/>
          </p:cNvPicPr>
          <p:nvPr/>
        </p:nvPicPr>
        <p:blipFill>
          <a:blip r:embed="rId21" cstate="screen">
            <a:grayscl/>
            <a:extLst>
              <a:ext uri="{28A0092B-C50C-407E-A947-70E740481C1C}">
                <a14:useLocalDpi xmlns:a14="http://schemas.microsoft.com/office/drawing/2010/main"/>
              </a:ext>
            </a:extLst>
          </a:blip>
          <a:stretch>
            <a:fillRect/>
          </a:stretch>
        </p:blipFill>
        <p:spPr>
          <a:xfrm>
            <a:off x="5846532" y="2140330"/>
            <a:ext cx="1666851" cy="416713"/>
          </a:xfrm>
          <a:prstGeom prst="rect">
            <a:avLst/>
          </a:prstGeom>
        </p:spPr>
      </p:pic>
      <p:pic>
        <p:nvPicPr>
          <p:cNvPr id="83" name="Picture 82"/>
          <p:cNvPicPr>
            <a:picLocks noChangeAspect="1"/>
          </p:cNvPicPr>
          <p:nvPr/>
        </p:nvPicPr>
        <p:blipFill>
          <a:blip r:embed="rId22">
            <a:grayscl/>
            <a:extLst>
              <a:ext uri="{28A0092B-C50C-407E-A947-70E740481C1C}">
                <a14:useLocalDpi xmlns:a14="http://schemas.microsoft.com/office/drawing/2010/main"/>
              </a:ext>
            </a:extLst>
          </a:blip>
          <a:stretch>
            <a:fillRect/>
          </a:stretch>
        </p:blipFill>
        <p:spPr>
          <a:xfrm>
            <a:off x="10401788" y="2726379"/>
            <a:ext cx="1647191" cy="481111"/>
          </a:xfrm>
          <a:prstGeom prst="rect">
            <a:avLst/>
          </a:prstGeom>
        </p:spPr>
      </p:pic>
      <p:pic>
        <p:nvPicPr>
          <p:cNvPr id="84" name="Picture 83"/>
          <p:cNvPicPr>
            <a:picLocks noChangeAspect="1"/>
          </p:cNvPicPr>
          <p:nvPr/>
        </p:nvPicPr>
        <p:blipFill>
          <a:blip r:embed="rId23" cstate="screen">
            <a:grayscl/>
            <a:extLst>
              <a:ext uri="{28A0092B-C50C-407E-A947-70E740481C1C}">
                <a14:useLocalDpi xmlns:a14="http://schemas.microsoft.com/office/drawing/2010/main"/>
              </a:ext>
            </a:extLst>
          </a:blip>
          <a:stretch>
            <a:fillRect/>
          </a:stretch>
        </p:blipFill>
        <p:spPr>
          <a:xfrm>
            <a:off x="7812035" y="4202046"/>
            <a:ext cx="1565048" cy="365446"/>
          </a:xfrm>
          <a:prstGeom prst="rect">
            <a:avLst/>
          </a:prstGeom>
        </p:spPr>
      </p:pic>
      <p:pic>
        <p:nvPicPr>
          <p:cNvPr id="86" name="Picture 85"/>
          <p:cNvPicPr>
            <a:picLocks noChangeAspect="1"/>
          </p:cNvPicPr>
          <p:nvPr/>
        </p:nvPicPr>
        <p:blipFill>
          <a:blip r:embed="rId24" cstate="print">
            <a:grayscl/>
            <a:extLst>
              <a:ext uri="{28A0092B-C50C-407E-A947-70E740481C1C}">
                <a14:useLocalDpi xmlns:a14="http://schemas.microsoft.com/office/drawing/2010/main" val="0"/>
              </a:ext>
            </a:extLst>
          </a:blip>
          <a:stretch>
            <a:fillRect/>
          </a:stretch>
        </p:blipFill>
        <p:spPr>
          <a:xfrm>
            <a:off x="6977204" y="4923882"/>
            <a:ext cx="1021794" cy="473204"/>
          </a:xfrm>
          <a:prstGeom prst="rect">
            <a:avLst/>
          </a:prstGeom>
        </p:spPr>
      </p:pic>
      <p:pic>
        <p:nvPicPr>
          <p:cNvPr id="87" name="Picture 86"/>
          <p:cNvPicPr>
            <a:picLocks noChangeAspect="1"/>
          </p:cNvPicPr>
          <p:nvPr/>
        </p:nvPicPr>
        <p:blipFill>
          <a:blip r:embed="rId25" cstate="print">
            <a:grayscl/>
            <a:extLst>
              <a:ext uri="{28A0092B-C50C-407E-A947-70E740481C1C}">
                <a14:useLocalDpi xmlns:a14="http://schemas.microsoft.com/office/drawing/2010/main" val="0"/>
              </a:ext>
            </a:extLst>
          </a:blip>
          <a:stretch>
            <a:fillRect/>
          </a:stretch>
        </p:blipFill>
        <p:spPr>
          <a:xfrm>
            <a:off x="5579183" y="5973459"/>
            <a:ext cx="1462949" cy="235116"/>
          </a:xfrm>
          <a:prstGeom prst="rect">
            <a:avLst/>
          </a:prstGeom>
        </p:spPr>
      </p:pic>
      <p:pic>
        <p:nvPicPr>
          <p:cNvPr id="88" name="Picture 87"/>
          <p:cNvPicPr>
            <a:picLocks noChangeAspect="1"/>
          </p:cNvPicPr>
          <p:nvPr/>
        </p:nvPicPr>
        <p:blipFill>
          <a:blip r:embed="rId26">
            <a:grayscl/>
          </a:blip>
          <a:stretch>
            <a:fillRect/>
          </a:stretch>
        </p:blipFill>
        <p:spPr>
          <a:xfrm>
            <a:off x="10156493" y="5718047"/>
            <a:ext cx="873598" cy="665597"/>
          </a:xfrm>
          <a:prstGeom prst="rect">
            <a:avLst/>
          </a:prstGeom>
        </p:spPr>
      </p:pic>
      <p:grpSp>
        <p:nvGrpSpPr>
          <p:cNvPr id="6" name="Group 5"/>
          <p:cNvGrpSpPr/>
          <p:nvPr/>
        </p:nvGrpSpPr>
        <p:grpSpPr>
          <a:xfrm>
            <a:off x="9838513" y="4111985"/>
            <a:ext cx="1950923" cy="531737"/>
            <a:chOff x="6512126" y="2979979"/>
            <a:chExt cx="1951200" cy="531812"/>
          </a:xfrm>
        </p:grpSpPr>
        <p:pic>
          <p:nvPicPr>
            <p:cNvPr id="89" name="Picture 88"/>
            <p:cNvPicPr>
              <a:picLocks noChangeAspect="1"/>
            </p:cNvPicPr>
            <p:nvPr/>
          </p:nvPicPr>
          <p:blipFill>
            <a:blip r:embed="rId27">
              <a:grayscl/>
            </a:blip>
            <a:stretch>
              <a:fillRect/>
            </a:stretch>
          </p:blipFill>
          <p:spPr>
            <a:xfrm>
              <a:off x="6512126" y="2997048"/>
              <a:ext cx="736030" cy="466751"/>
            </a:xfrm>
            <a:prstGeom prst="rect">
              <a:avLst/>
            </a:prstGeom>
          </p:spPr>
        </p:pic>
        <p:sp>
          <p:nvSpPr>
            <p:cNvPr id="90" name="Rectangle 89"/>
            <p:cNvSpPr/>
            <p:nvPr/>
          </p:nvSpPr>
          <p:spPr>
            <a:xfrm>
              <a:off x="7214469" y="2979979"/>
              <a:ext cx="1248857" cy="531812"/>
            </a:xfrm>
            <a:prstGeom prst="rect">
              <a:avLst/>
            </a:prstGeom>
          </p:spPr>
          <p:txBody>
            <a:bodyPr wrap="square">
              <a:spAutoFit/>
            </a:bodyPr>
            <a:lstStyle/>
            <a:p>
              <a:pPr defTabSz="914225">
                <a:defRPr/>
              </a:pPr>
              <a:r>
                <a:rPr lang="en-US" sz="1400" dirty="0">
                  <a:gradFill>
                    <a:gsLst>
                      <a:gs pos="0">
                        <a:srgbClr val="505050"/>
                      </a:gs>
                      <a:gs pos="100000">
                        <a:srgbClr val="505050"/>
                      </a:gs>
                    </a:gsLst>
                    <a:lin ang="5400000" scaled="1"/>
                  </a:gradFill>
                </a:rPr>
                <a:t>Azure Audit</a:t>
              </a:r>
            </a:p>
            <a:p>
              <a:pPr defTabSz="914225">
                <a:defRPr/>
              </a:pPr>
              <a:r>
                <a:rPr lang="en-US" sz="1400" dirty="0">
                  <a:gradFill>
                    <a:gsLst>
                      <a:gs pos="0">
                        <a:srgbClr val="505050"/>
                      </a:gs>
                      <a:gs pos="100000">
                        <a:srgbClr val="505050"/>
                      </a:gs>
                    </a:gsLst>
                    <a:lin ang="5400000" scaled="1"/>
                  </a:gradFill>
                </a:rPr>
                <a:t>Logs</a:t>
              </a:r>
            </a:p>
          </p:txBody>
        </p:sp>
      </p:grpSp>
      <p:grpSp>
        <p:nvGrpSpPr>
          <p:cNvPr id="2" name="Group 1"/>
          <p:cNvGrpSpPr/>
          <p:nvPr/>
        </p:nvGrpSpPr>
        <p:grpSpPr>
          <a:xfrm>
            <a:off x="7041480" y="5663916"/>
            <a:ext cx="2021084" cy="719729"/>
            <a:chOff x="6758622" y="5201946"/>
            <a:chExt cx="2021371" cy="719831"/>
          </a:xfrm>
        </p:grpSpPr>
        <p:pic>
          <p:nvPicPr>
            <p:cNvPr id="85" name="Picture 2" descr="https://f.ch9.ms/thumbnail/ef6f5499-dab3-42be-a81b-a69f53e1d2a0.png"/>
            <p:cNvPicPr>
              <a:picLocks noChangeAspect="1" noChangeArrowheads="1"/>
            </p:cNvPicPr>
            <p:nvPr/>
          </p:nvPicPr>
          <p:blipFill>
            <a:blip r:embed="rId28" cstate="print">
              <a:grayscl/>
              <a:extLst>
                <a:ext uri="{28A0092B-C50C-407E-A947-70E740481C1C}">
                  <a14:useLocalDpi xmlns:a14="http://schemas.microsoft.com/office/drawing/2010/main" val="0"/>
                </a:ext>
              </a:extLst>
            </a:blip>
            <a:srcRect/>
            <a:stretch>
              <a:fillRect/>
            </a:stretch>
          </p:blipFill>
          <p:spPr bwMode="auto">
            <a:xfrm>
              <a:off x="6758622" y="5201946"/>
              <a:ext cx="983618" cy="719831"/>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7439455" y="5363203"/>
              <a:ext cx="1340538" cy="531812"/>
            </a:xfrm>
            <a:prstGeom prst="rect">
              <a:avLst/>
            </a:prstGeom>
          </p:spPr>
          <p:txBody>
            <a:bodyPr wrap="square">
              <a:spAutoFit/>
            </a:bodyPr>
            <a:lstStyle/>
            <a:p>
              <a:pPr defTabSz="914225">
                <a:defRPr/>
              </a:pPr>
              <a:r>
                <a:rPr lang="en-US" sz="1400" dirty="0">
                  <a:gradFill>
                    <a:gsLst>
                      <a:gs pos="0">
                        <a:srgbClr val="505050"/>
                      </a:gs>
                      <a:gs pos="100000">
                        <a:srgbClr val="505050"/>
                      </a:gs>
                    </a:gsLst>
                    <a:lin ang="5400000" scaled="1"/>
                  </a:gradFill>
                </a:rPr>
                <a:t>Application</a:t>
              </a:r>
            </a:p>
            <a:p>
              <a:pPr defTabSz="914225">
                <a:defRPr/>
              </a:pPr>
              <a:r>
                <a:rPr lang="en-US" sz="1400" dirty="0">
                  <a:gradFill>
                    <a:gsLst>
                      <a:gs pos="0">
                        <a:srgbClr val="505050"/>
                      </a:gs>
                      <a:gs pos="100000">
                        <a:srgbClr val="505050"/>
                      </a:gs>
                    </a:gsLst>
                    <a:lin ang="5400000" scaled="1"/>
                  </a:gradFill>
                </a:rPr>
                <a:t>Insights</a:t>
              </a:r>
            </a:p>
          </p:txBody>
        </p:sp>
      </p:grpSp>
      <p:sp>
        <p:nvSpPr>
          <p:cNvPr id="92" name="Rectangle 91"/>
          <p:cNvSpPr/>
          <p:nvPr/>
        </p:nvSpPr>
        <p:spPr>
          <a:xfrm>
            <a:off x="10807015" y="5853179"/>
            <a:ext cx="1335995" cy="531737"/>
          </a:xfrm>
          <a:prstGeom prst="rect">
            <a:avLst/>
          </a:prstGeom>
        </p:spPr>
        <p:txBody>
          <a:bodyPr wrap="square">
            <a:spAutoFit/>
          </a:bodyPr>
          <a:lstStyle/>
          <a:p>
            <a:pPr defTabSz="914225">
              <a:defRPr/>
            </a:pPr>
            <a:r>
              <a:rPr lang="en-US" sz="1400" dirty="0">
                <a:gradFill>
                  <a:gsLst>
                    <a:gs pos="0">
                      <a:srgbClr val="505050"/>
                    </a:gs>
                    <a:gs pos="100000">
                      <a:srgbClr val="505050"/>
                    </a:gs>
                  </a:gsLst>
                  <a:lin ang="5400000" scaled="1"/>
                </a:gradFill>
              </a:rPr>
              <a:t>SQL Database</a:t>
            </a:r>
          </a:p>
          <a:p>
            <a:pPr defTabSz="914225">
              <a:defRPr/>
            </a:pPr>
            <a:r>
              <a:rPr lang="en-US" sz="1400" dirty="0">
                <a:gradFill>
                  <a:gsLst>
                    <a:gs pos="0">
                      <a:srgbClr val="505050"/>
                    </a:gs>
                    <a:gs pos="100000">
                      <a:srgbClr val="505050"/>
                    </a:gs>
                  </a:gsLst>
                  <a:lin ang="5400000" scaled="1"/>
                </a:gradFill>
              </a:rPr>
              <a:t>Auditing</a:t>
            </a:r>
          </a:p>
        </p:txBody>
      </p:sp>
      <p:grpSp>
        <p:nvGrpSpPr>
          <p:cNvPr id="4" name="Group 3"/>
          <p:cNvGrpSpPr/>
          <p:nvPr/>
        </p:nvGrpSpPr>
        <p:grpSpPr>
          <a:xfrm>
            <a:off x="10514301" y="4883243"/>
            <a:ext cx="1800377" cy="568894"/>
            <a:chOff x="10391368" y="3166352"/>
            <a:chExt cx="1800632" cy="568975"/>
          </a:xfrm>
        </p:grpSpPr>
        <p:pic>
          <p:nvPicPr>
            <p:cNvPr id="93" name="Picture 92"/>
            <p:cNvPicPr>
              <a:picLocks noChangeAspect="1"/>
            </p:cNvPicPr>
            <p:nvPr/>
          </p:nvPicPr>
          <p:blipFill>
            <a:blip r:embed="rId29">
              <a:grayscl/>
            </a:blip>
            <a:stretch>
              <a:fillRect/>
            </a:stretch>
          </p:blipFill>
          <p:spPr>
            <a:xfrm>
              <a:off x="10391368" y="3166352"/>
              <a:ext cx="367908" cy="568975"/>
            </a:xfrm>
            <a:prstGeom prst="rect">
              <a:avLst/>
            </a:prstGeom>
          </p:spPr>
        </p:pic>
        <p:sp>
          <p:nvSpPr>
            <p:cNvPr id="94" name="Rectangle 93"/>
            <p:cNvSpPr/>
            <p:nvPr/>
          </p:nvSpPr>
          <p:spPr>
            <a:xfrm>
              <a:off x="10760688" y="3173604"/>
              <a:ext cx="1431312" cy="531812"/>
            </a:xfrm>
            <a:prstGeom prst="rect">
              <a:avLst/>
            </a:prstGeom>
          </p:spPr>
          <p:txBody>
            <a:bodyPr wrap="square">
              <a:spAutoFit/>
            </a:bodyPr>
            <a:lstStyle/>
            <a:p>
              <a:pPr defTabSz="914225">
                <a:defRPr/>
              </a:pPr>
              <a:r>
                <a:rPr lang="en-US" sz="1400" dirty="0">
                  <a:gradFill>
                    <a:gsLst>
                      <a:gs pos="0">
                        <a:srgbClr val="505050"/>
                      </a:gs>
                      <a:gs pos="100000">
                        <a:srgbClr val="505050"/>
                      </a:gs>
                    </a:gsLst>
                    <a:lin ang="5400000" scaled="1"/>
                  </a:gradFill>
                </a:rPr>
                <a:t>Azure Mobile</a:t>
              </a:r>
            </a:p>
            <a:p>
              <a:pPr defTabSz="914225">
                <a:defRPr/>
              </a:pPr>
              <a:r>
                <a:rPr lang="en-US" sz="1400" dirty="0">
                  <a:gradFill>
                    <a:gsLst>
                      <a:gs pos="0">
                        <a:srgbClr val="505050"/>
                      </a:gs>
                      <a:gs pos="100000">
                        <a:srgbClr val="505050"/>
                      </a:gs>
                    </a:gsLst>
                    <a:lin ang="5400000" scaled="1"/>
                  </a:gradFill>
                </a:rPr>
                <a:t>Engagement</a:t>
              </a:r>
            </a:p>
          </p:txBody>
        </p:sp>
      </p:grpSp>
      <p:grpSp>
        <p:nvGrpSpPr>
          <p:cNvPr id="5" name="Group 4"/>
          <p:cNvGrpSpPr/>
          <p:nvPr/>
        </p:nvGrpSpPr>
        <p:grpSpPr>
          <a:xfrm>
            <a:off x="8474911" y="4872107"/>
            <a:ext cx="1826710" cy="531737"/>
            <a:chOff x="7990474" y="3355446"/>
            <a:chExt cx="1826969" cy="531812"/>
          </a:xfrm>
        </p:grpSpPr>
        <p:pic>
          <p:nvPicPr>
            <p:cNvPr id="95" name="Picture 94"/>
            <p:cNvPicPr>
              <a:picLocks noChangeAspect="1"/>
            </p:cNvPicPr>
            <p:nvPr/>
          </p:nvPicPr>
          <p:blipFill>
            <a:blip r:embed="rId30">
              <a:grayscl/>
            </a:blip>
            <a:stretch>
              <a:fillRect/>
            </a:stretch>
          </p:blipFill>
          <p:spPr>
            <a:xfrm>
              <a:off x="7990474" y="3427971"/>
              <a:ext cx="391170" cy="388161"/>
            </a:xfrm>
            <a:prstGeom prst="rect">
              <a:avLst/>
            </a:prstGeom>
          </p:spPr>
        </p:pic>
        <p:sp>
          <p:nvSpPr>
            <p:cNvPr id="96" name="Rectangle 95"/>
            <p:cNvSpPr/>
            <p:nvPr/>
          </p:nvSpPr>
          <p:spPr>
            <a:xfrm>
              <a:off x="8377803" y="3355446"/>
              <a:ext cx="1439640" cy="531812"/>
            </a:xfrm>
            <a:prstGeom prst="rect">
              <a:avLst/>
            </a:prstGeom>
          </p:spPr>
          <p:txBody>
            <a:bodyPr wrap="square">
              <a:spAutoFit/>
            </a:bodyPr>
            <a:lstStyle/>
            <a:p>
              <a:pPr defTabSz="914225">
                <a:defRPr/>
              </a:pPr>
              <a:r>
                <a:rPr lang="en-US" sz="1400" dirty="0">
                  <a:gradFill>
                    <a:gsLst>
                      <a:gs pos="0">
                        <a:srgbClr val="505050"/>
                      </a:gs>
                      <a:gs pos="100000">
                        <a:srgbClr val="505050"/>
                      </a:gs>
                    </a:gsLst>
                    <a:lin ang="5400000" scaled="1"/>
                  </a:gradFill>
                </a:rPr>
                <a:t>Microsoft Dynamics NAV</a:t>
              </a:r>
            </a:p>
          </p:txBody>
        </p:sp>
      </p:grpSp>
      <p:pic>
        <p:nvPicPr>
          <p:cNvPr id="97" name="Picture 96"/>
          <p:cNvPicPr>
            <a:picLocks noChangeAspect="1"/>
          </p:cNvPicPr>
          <p:nvPr/>
        </p:nvPicPr>
        <p:blipFill>
          <a:blip r:embed="rId31">
            <a:grayscl/>
          </a:blip>
          <a:stretch>
            <a:fillRect/>
          </a:stretch>
        </p:blipFill>
        <p:spPr>
          <a:xfrm>
            <a:off x="8919161" y="5684541"/>
            <a:ext cx="1070557" cy="791766"/>
          </a:xfrm>
          <a:prstGeom prst="rect">
            <a:avLst/>
          </a:prstGeom>
        </p:spPr>
      </p:pic>
      <p:sp>
        <p:nvSpPr>
          <p:cNvPr id="45" name="Parallelogram 44"/>
          <p:cNvSpPr/>
          <p:nvPr/>
        </p:nvSpPr>
        <p:spPr bwMode="auto">
          <a:xfrm>
            <a:off x="-594089" y="133922"/>
            <a:ext cx="6491991" cy="1041298"/>
          </a:xfrm>
          <a:prstGeom prst="parallelogram">
            <a:avLst>
              <a:gd name="adj" fmla="val 57285"/>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45"/>
          <p:cNvSpPr/>
          <p:nvPr/>
        </p:nvSpPr>
        <p:spPr bwMode="auto">
          <a:xfrm>
            <a:off x="-11151" y="0"/>
            <a:ext cx="12203151" cy="6858000"/>
          </a:xfrm>
          <a:prstGeom prst="frame">
            <a:avLst>
              <a:gd name="adj1" fmla="val 2075"/>
            </a:avLst>
          </a:prstGeom>
          <a:solidFill>
            <a:schemeClr val="bg1">
              <a:lumMod val="8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a:off x="581825" y="411810"/>
            <a:ext cx="7146631" cy="492443"/>
          </a:xfrm>
          <a:prstGeom prst="rect">
            <a:avLst/>
          </a:prstGeom>
          <a:noFill/>
        </p:spPr>
        <p:txBody>
          <a:bodyPr wrap="square" lIns="0" tIns="0" rIns="0" bIns="0" rtlCol="0">
            <a:spAutoFit/>
          </a:bodyPr>
          <a:lstStyle/>
          <a:p>
            <a:pPr defTabSz="1218753">
              <a:defRPr/>
            </a:pPr>
            <a:r>
              <a:rPr lang="en-US" sz="3200" dirty="0">
                <a:solidFill>
                  <a:srgbClr val="FFFFFF"/>
                </a:solidFill>
              </a:rPr>
              <a:t>Get Started Quickly</a:t>
            </a:r>
          </a:p>
        </p:txBody>
      </p:sp>
    </p:spTree>
    <p:extLst>
      <p:ext uri="{BB962C8B-B14F-4D97-AF65-F5344CB8AC3E}">
        <p14:creationId xmlns:p14="http://schemas.microsoft.com/office/powerpoint/2010/main" val="24961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304" y="1524752"/>
            <a:ext cx="12190271" cy="4912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9"/>
            <a:endParaRPr lang="en-US" sz="1836">
              <a:solidFill>
                <a:prstClr val="white"/>
              </a:solidFill>
            </a:endParaRPr>
          </a:p>
        </p:txBody>
      </p:sp>
      <p:grpSp>
        <p:nvGrpSpPr>
          <p:cNvPr id="6" name="Group 5"/>
          <p:cNvGrpSpPr/>
          <p:nvPr/>
        </p:nvGrpSpPr>
        <p:grpSpPr>
          <a:xfrm>
            <a:off x="4057269" y="1659219"/>
            <a:ext cx="7820318" cy="4622451"/>
            <a:chOff x="4079512" y="1414711"/>
            <a:chExt cx="7977131" cy="4715134"/>
          </a:xfrm>
        </p:grpSpPr>
        <p:sp>
          <p:nvSpPr>
            <p:cNvPr id="16" name="TextBox 15"/>
            <p:cNvSpPr txBox="1"/>
            <p:nvPr/>
          </p:nvSpPr>
          <p:spPr>
            <a:xfrm>
              <a:off x="9378059" y="1414711"/>
              <a:ext cx="2678584" cy="535531"/>
            </a:xfrm>
            <a:prstGeom prst="rect">
              <a:avLst/>
            </a:prstGeom>
            <a:noFill/>
          </p:spPr>
          <p:txBody>
            <a:bodyPr wrap="square" rtlCol="0">
              <a:spAutoFit/>
            </a:bodyPr>
            <a:lstStyle/>
            <a:p>
              <a:pPr defTabSz="914314">
                <a:lnSpc>
                  <a:spcPct val="90000"/>
                </a:lnSpc>
              </a:pPr>
              <a:br>
                <a:rPr lang="en-US" sz="1568" dirty="0">
                  <a:solidFill>
                    <a:srgbClr val="EB3C00"/>
                  </a:solidFill>
                  <a:latin typeface="Segoe UI Semibold" panose="020B0702040204020203" pitchFamily="34" charset="0"/>
                  <a:cs typeface="Segoe UI Semibold" panose="020B0702040204020203" pitchFamily="34" charset="0"/>
                </a:rPr>
              </a:br>
              <a:r>
                <a:rPr lang="en-US" sz="1568" dirty="0">
                  <a:solidFill>
                    <a:srgbClr val="EB3C00"/>
                  </a:solidFill>
                  <a:latin typeface="Segoe UI Semibold" panose="020B0702040204020203" pitchFamily="34" charset="0"/>
                  <a:cs typeface="Segoe UI Semibold" panose="020B0702040204020203" pitchFamily="34" charset="0"/>
                </a:rPr>
                <a:t>SPREADSHEETS</a:t>
              </a:r>
            </a:p>
          </p:txBody>
        </p:sp>
        <p:sp>
          <p:nvSpPr>
            <p:cNvPr id="18" name="TextBox 17"/>
            <p:cNvSpPr txBox="1"/>
            <p:nvPr/>
          </p:nvSpPr>
          <p:spPr>
            <a:xfrm>
              <a:off x="4079512" y="5371072"/>
              <a:ext cx="2835974" cy="758773"/>
            </a:xfrm>
            <a:prstGeom prst="rect">
              <a:avLst/>
            </a:prstGeom>
            <a:noFill/>
          </p:spPr>
          <p:txBody>
            <a:bodyPr wrap="square" rtlCol="0">
              <a:spAutoFit/>
            </a:bodyPr>
            <a:lstStyle/>
            <a:p>
              <a:pPr algn="r" defTabSz="914314">
                <a:lnSpc>
                  <a:spcPct val="90000"/>
                </a:lnSpc>
              </a:pPr>
              <a:br>
                <a:rPr lang="en-US" sz="1568" dirty="0">
                  <a:solidFill>
                    <a:srgbClr val="EB3C00"/>
                  </a:solidFill>
                  <a:latin typeface="Segoe UI Semibold" panose="020B0702040204020203" pitchFamily="34" charset="0"/>
                  <a:cs typeface="Segoe UI Semibold" panose="020B0702040204020203" pitchFamily="34" charset="0"/>
                </a:rPr>
              </a:br>
              <a:r>
                <a:rPr lang="en-US" sz="1568" dirty="0">
                  <a:solidFill>
                    <a:srgbClr val="EB3C00"/>
                  </a:solidFill>
                  <a:latin typeface="Segoe UI Semibold" panose="020B0702040204020203" pitchFamily="34" charset="0"/>
                  <a:cs typeface="Segoe UI Semibold" panose="020B0702040204020203" pitchFamily="34" charset="0"/>
                </a:rPr>
                <a:t>INTERACTIVE </a:t>
              </a:r>
              <a:br>
                <a:rPr lang="en-US" sz="1568" dirty="0">
                  <a:solidFill>
                    <a:srgbClr val="EB3C00"/>
                  </a:solidFill>
                  <a:latin typeface="Segoe UI Semibold" panose="020B0702040204020203" pitchFamily="34" charset="0"/>
                  <a:cs typeface="Segoe UI Semibold" panose="020B0702040204020203" pitchFamily="34" charset="0"/>
                </a:rPr>
              </a:br>
              <a:r>
                <a:rPr lang="en-US" sz="1568" dirty="0">
                  <a:solidFill>
                    <a:srgbClr val="EB3C00"/>
                  </a:solidFill>
                  <a:latin typeface="Segoe UI Semibold" panose="020B0702040204020203" pitchFamily="34" charset="0"/>
                  <a:cs typeface="Segoe UI Semibold" panose="020B0702040204020203" pitchFamily="34" charset="0"/>
                </a:rPr>
                <a:t>REPORTS</a:t>
              </a:r>
            </a:p>
          </p:txBody>
        </p:sp>
      </p:gr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b="4259"/>
          <a:stretch/>
        </p:blipFill>
        <p:spPr>
          <a:xfrm>
            <a:off x="4488295" y="1699964"/>
            <a:ext cx="4698397" cy="2998884"/>
          </a:xfrm>
          <a:prstGeom prst="rect">
            <a:avLst/>
          </a:prstGeom>
        </p:spPr>
      </p:pic>
      <p:sp>
        <p:nvSpPr>
          <p:cNvPr id="20" name="Rectangular Callout 19"/>
          <p:cNvSpPr/>
          <p:nvPr/>
        </p:nvSpPr>
        <p:spPr>
          <a:xfrm>
            <a:off x="4493137" y="4364614"/>
            <a:ext cx="1778000" cy="321534"/>
          </a:xfrm>
          <a:prstGeom prst="wedgeRectCallout">
            <a:avLst>
              <a:gd name="adj1" fmla="val -20119"/>
              <a:gd name="adj2" fmla="val 22917"/>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Excel</a:t>
            </a:r>
          </a:p>
        </p:txBody>
      </p:sp>
      <p:grpSp>
        <p:nvGrpSpPr>
          <p:cNvPr id="2" name="Group 1"/>
          <p:cNvGrpSpPr/>
          <p:nvPr/>
        </p:nvGrpSpPr>
        <p:grpSpPr>
          <a:xfrm>
            <a:off x="345328" y="2308179"/>
            <a:ext cx="3839321" cy="3186198"/>
            <a:chOff x="345328" y="2308179"/>
            <a:chExt cx="3839321" cy="3186198"/>
          </a:xfrm>
        </p:grpSpPr>
        <p:grpSp>
          <p:nvGrpSpPr>
            <p:cNvPr id="10" name="Group 9"/>
            <p:cNvGrpSpPr/>
            <p:nvPr/>
          </p:nvGrpSpPr>
          <p:grpSpPr>
            <a:xfrm>
              <a:off x="345328" y="2308179"/>
              <a:ext cx="3839321" cy="3186198"/>
              <a:chOff x="431069" y="1898851"/>
              <a:chExt cx="3916308" cy="3250090"/>
            </a:xfrm>
            <a:solidFill>
              <a:schemeClr val="tx2"/>
            </a:solidFill>
          </p:grpSpPr>
          <p:sp>
            <p:nvSpPr>
              <p:cNvPr id="11" name="Rectangle 10"/>
              <p:cNvSpPr/>
              <p:nvPr/>
            </p:nvSpPr>
            <p:spPr bwMode="auto">
              <a:xfrm>
                <a:off x="955748" y="1898851"/>
                <a:ext cx="3391629" cy="32500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defTabSz="895253" fontAlgn="base">
                  <a:lnSpc>
                    <a:spcPct val="90000"/>
                  </a:lnSpc>
                  <a:spcBef>
                    <a:spcPts val="1765"/>
                  </a:spcBef>
                  <a:spcAft>
                    <a:spcPts val="588"/>
                  </a:spcAft>
                  <a:buClr>
                    <a:srgbClr val="107C10"/>
                  </a:buClr>
                  <a:defRPr/>
                </a:pPr>
                <a: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t>Familiar data preparation experience across tools</a:t>
                </a:r>
              </a:p>
              <a:p>
                <a:pPr defTabSz="895253" fontAlgn="base">
                  <a:lnSpc>
                    <a:spcPct val="90000"/>
                  </a:lnSpc>
                  <a:spcBef>
                    <a:spcPts val="1765"/>
                  </a:spcBef>
                  <a:spcAft>
                    <a:spcPts val="588"/>
                  </a:spcAft>
                  <a:buClr>
                    <a:srgbClr val="107C10"/>
                  </a:buClr>
                  <a:defRPr/>
                </a:pPr>
                <a: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t>Connectors for a broad range of data sources</a:t>
                </a:r>
              </a:p>
              <a:p>
                <a:pPr defTabSz="895253" fontAlgn="base">
                  <a:lnSpc>
                    <a:spcPct val="90000"/>
                  </a:lnSpc>
                  <a:spcBef>
                    <a:spcPts val="1765"/>
                  </a:spcBef>
                  <a:spcAft>
                    <a:spcPts val="588"/>
                  </a:spcAft>
                  <a:buClr>
                    <a:srgbClr val="107C10"/>
                  </a:buClr>
                  <a:defRPr/>
                </a:pPr>
                <a: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t>Create analytical spreadsheets and interactive visual reports</a:t>
                </a:r>
              </a:p>
              <a:p>
                <a:pPr defTabSz="895253" fontAlgn="base">
                  <a:lnSpc>
                    <a:spcPct val="90000"/>
                  </a:lnSpc>
                  <a:spcBef>
                    <a:spcPts val="1765"/>
                  </a:spcBef>
                  <a:spcAft>
                    <a:spcPts val="588"/>
                  </a:spcAft>
                  <a:buClr>
                    <a:srgbClr val="107C10"/>
                  </a:buClr>
                  <a:defRPr/>
                </a:pPr>
                <a: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t>One click publishing to </a:t>
                </a:r>
                <a:b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br>
                <a:r>
                  <a:rPr lang="en-US" sz="1961" kern="0" dirty="0">
                    <a:ln>
                      <a:solidFill>
                        <a:srgbClr val="FFFFFF">
                          <a:alpha val="0"/>
                        </a:srgbClr>
                      </a:solidFill>
                    </a:ln>
                    <a:gradFill>
                      <a:gsLst>
                        <a:gs pos="85321">
                          <a:srgbClr val="58585A"/>
                        </a:gs>
                        <a:gs pos="57000">
                          <a:srgbClr val="58585A"/>
                        </a:gs>
                      </a:gsLst>
                    </a:gradFill>
                    <a:ea typeface="Segoe UI" pitchFamily="34" charset="0"/>
                    <a:cs typeface="Segoe UI" pitchFamily="34" charset="0"/>
                  </a:rPr>
                  <a:t>Power BI </a:t>
                </a:r>
              </a:p>
            </p:txBody>
          </p:sp>
          <p:grpSp>
            <p:nvGrpSpPr>
              <p:cNvPr id="13" name="Group 12"/>
              <p:cNvGrpSpPr/>
              <p:nvPr/>
            </p:nvGrpSpPr>
            <p:grpSpPr>
              <a:xfrm>
                <a:off x="431069" y="1942879"/>
                <a:ext cx="384467" cy="384467"/>
                <a:chOff x="8431377" y="-766784"/>
                <a:chExt cx="457200" cy="457200"/>
              </a:xfrm>
              <a:grpFill/>
            </p:grpSpPr>
            <p:sp>
              <p:nvSpPr>
                <p:cNvPr id="27" name="Freeform 5"/>
                <p:cNvSpPr>
                  <a:spLocks noEditPoints="1"/>
                </p:cNvSpPr>
                <p:nvPr/>
              </p:nvSpPr>
              <p:spPr bwMode="auto">
                <a:xfrm>
                  <a:off x="8431377" y="-766784"/>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sp>
              <p:nvSpPr>
                <p:cNvPr id="28" name="Freeform 8"/>
                <p:cNvSpPr>
                  <a:spLocks/>
                </p:cNvSpPr>
                <p:nvPr/>
              </p:nvSpPr>
              <p:spPr bwMode="auto">
                <a:xfrm>
                  <a:off x="8542502" y="-627084"/>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grpSp>
          <p:grpSp>
            <p:nvGrpSpPr>
              <p:cNvPr id="14" name="Group 13"/>
              <p:cNvGrpSpPr/>
              <p:nvPr/>
            </p:nvGrpSpPr>
            <p:grpSpPr>
              <a:xfrm>
                <a:off x="431069" y="2818097"/>
                <a:ext cx="384467" cy="384467"/>
                <a:chOff x="8431377" y="-738687"/>
                <a:chExt cx="457200" cy="457200"/>
              </a:xfrm>
              <a:grpFill/>
            </p:grpSpPr>
            <p:sp>
              <p:nvSpPr>
                <p:cNvPr id="25" name="Freeform 5"/>
                <p:cNvSpPr>
                  <a:spLocks noEditPoints="1"/>
                </p:cNvSpPr>
                <p:nvPr/>
              </p:nvSpPr>
              <p:spPr bwMode="auto">
                <a:xfrm>
                  <a:off x="8431377" y="-738687"/>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sp>
              <p:nvSpPr>
                <p:cNvPr id="26" name="Freeform 8"/>
                <p:cNvSpPr>
                  <a:spLocks/>
                </p:cNvSpPr>
                <p:nvPr/>
              </p:nvSpPr>
              <p:spPr bwMode="auto">
                <a:xfrm>
                  <a:off x="8542502" y="-598989"/>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grpSp>
          <p:grpSp>
            <p:nvGrpSpPr>
              <p:cNvPr id="19" name="Group 18"/>
              <p:cNvGrpSpPr/>
              <p:nvPr/>
            </p:nvGrpSpPr>
            <p:grpSpPr>
              <a:xfrm>
                <a:off x="431069" y="4521125"/>
                <a:ext cx="384467" cy="384467"/>
                <a:chOff x="8431377" y="-50688"/>
                <a:chExt cx="457200" cy="457200"/>
              </a:xfrm>
              <a:grpFill/>
            </p:grpSpPr>
            <p:sp>
              <p:nvSpPr>
                <p:cNvPr id="23" name="Freeform 5"/>
                <p:cNvSpPr>
                  <a:spLocks noEditPoints="1"/>
                </p:cNvSpPr>
                <p:nvPr/>
              </p:nvSpPr>
              <p:spPr bwMode="auto">
                <a:xfrm>
                  <a:off x="8431377" y="-50688"/>
                  <a:ext cx="457200" cy="457200"/>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sp>
              <p:nvSpPr>
                <p:cNvPr id="24" name="Freeform 8"/>
                <p:cNvSpPr>
                  <a:spLocks/>
                </p:cNvSpPr>
                <p:nvPr/>
              </p:nvSpPr>
              <p:spPr bwMode="auto">
                <a:xfrm>
                  <a:off x="8542502" y="89010"/>
                  <a:ext cx="239712" cy="177800"/>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grpSp>
        </p:grpSp>
        <p:sp>
          <p:nvSpPr>
            <p:cNvPr id="31" name="Freeform 5"/>
            <p:cNvSpPr>
              <a:spLocks noEditPoints="1"/>
            </p:cNvSpPr>
            <p:nvPr/>
          </p:nvSpPr>
          <p:spPr bwMode="auto">
            <a:xfrm>
              <a:off x="345328" y="4070296"/>
              <a:ext cx="376909" cy="37690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sp>
          <p:nvSpPr>
            <p:cNvPr id="32" name="Freeform 8"/>
            <p:cNvSpPr>
              <a:spLocks/>
            </p:cNvSpPr>
            <p:nvPr/>
          </p:nvSpPr>
          <p:spPr bwMode="auto">
            <a:xfrm>
              <a:off x="436938" y="4185461"/>
              <a:ext cx="197615" cy="146576"/>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3963">
                <a:defRPr/>
              </a:pPr>
              <a:endParaRPr lang="en-US" sz="1836" kern="0" dirty="0">
                <a:solidFill>
                  <a:srgbClr val="505050"/>
                </a:solidFill>
              </a:endParaRPr>
            </a:p>
          </p:txBody>
        </p:sp>
      </p:grpSp>
      <p:sp>
        <p:nvSpPr>
          <p:cNvPr id="33" name="Parallelogram 32"/>
          <p:cNvSpPr/>
          <p:nvPr/>
        </p:nvSpPr>
        <p:spPr bwMode="auto">
          <a:xfrm>
            <a:off x="-764729" y="144591"/>
            <a:ext cx="8975279" cy="1041298"/>
          </a:xfrm>
          <a:prstGeom prst="parallelogram">
            <a:avLst>
              <a:gd name="adj" fmla="val 57285"/>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319436" y="427712"/>
            <a:ext cx="9996416" cy="492443"/>
          </a:xfrm>
          <a:prstGeom prst="rect">
            <a:avLst/>
          </a:prstGeom>
          <a:noFill/>
        </p:spPr>
        <p:txBody>
          <a:bodyPr wrap="square" lIns="0" tIns="0" rIns="0" bIns="0" rtlCol="0">
            <a:spAutoFit/>
          </a:bodyPr>
          <a:lstStyle/>
          <a:p>
            <a:pPr defTabSz="1218753">
              <a:defRPr/>
            </a:pPr>
            <a:r>
              <a:rPr lang="en-US" sz="3200" dirty="0">
                <a:solidFill>
                  <a:srgbClr val="FFFFFF"/>
                </a:solidFill>
              </a:rPr>
              <a:t>Powerful self-service business analysis </a:t>
            </a:r>
          </a:p>
        </p:txBody>
      </p:sp>
      <p:sp>
        <p:nvSpPr>
          <p:cNvPr id="35" name="Frame 34"/>
          <p:cNvSpPr/>
          <p:nvPr/>
        </p:nvSpPr>
        <p:spPr bwMode="auto">
          <a:xfrm>
            <a:off x="-11151" y="0"/>
            <a:ext cx="12203151" cy="6858000"/>
          </a:xfrm>
          <a:prstGeom prst="frame">
            <a:avLst>
              <a:gd name="adj1" fmla="val 2075"/>
            </a:avLst>
          </a:prstGeom>
          <a:solidFill>
            <a:schemeClr val="bg1">
              <a:lumMod val="8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7023471" y="3448162"/>
            <a:ext cx="4907522" cy="2878912"/>
          </a:xfrm>
          <a:prstGeom prst="rect">
            <a:avLst/>
          </a:prstGeom>
        </p:spPr>
      </p:pic>
      <p:sp>
        <p:nvSpPr>
          <p:cNvPr id="30" name="Rectangular Callout 29"/>
          <p:cNvSpPr/>
          <p:nvPr/>
        </p:nvSpPr>
        <p:spPr>
          <a:xfrm>
            <a:off x="10165369" y="6005540"/>
            <a:ext cx="1778000" cy="321534"/>
          </a:xfrm>
          <a:prstGeom prst="wedgeRectCallout">
            <a:avLst>
              <a:gd name="adj1" fmla="val -20119"/>
              <a:gd name="adj2" fmla="val 22917"/>
            </a:avLst>
          </a:prstGeom>
          <a:solidFill>
            <a:srgbClr val="EB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Power BI Desktop</a:t>
            </a:r>
          </a:p>
        </p:txBody>
      </p:sp>
    </p:spTree>
    <p:extLst>
      <p:ext uri="{BB962C8B-B14F-4D97-AF65-F5344CB8AC3E}">
        <p14:creationId xmlns:p14="http://schemas.microsoft.com/office/powerpoint/2010/main" val="418050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nodeType="withEffect">
                                  <p:stCondLst>
                                    <p:cond delay="0"/>
                                  </p:stCondLst>
                                  <p:childTnLst>
                                    <p:animMotion origin="layout" path="M 2.08333E-7 1.11022E-16 L -0.05664 1.11022E-16 " pathEditMode="relative" rAng="0" ptsTypes="AA">
                                      <p:cBhvr>
                                        <p:cTn id="9" dur="750" spd="-100000" fill="hold"/>
                                        <p:tgtEl>
                                          <p:spTgt spid="6"/>
                                        </p:tgtEl>
                                        <p:attrNameLst>
                                          <p:attrName>ppt_x</p:attrName>
                                          <p:attrName>ppt_y</p:attrName>
                                        </p:attrNameLst>
                                      </p:cBhvr>
                                      <p:rCtr x="-2839" y="0"/>
                                    </p:animMotion>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35" presetClass="path" presetSubtype="0" decel="100000" fill="hold" grpId="1" nodeType="withEffect">
                                  <p:stCondLst>
                                    <p:cond delay="0"/>
                                  </p:stCondLst>
                                  <p:childTnLst>
                                    <p:animMotion origin="layout" path="M 0 3.90377E-7 L -0.05668 3.90377E-7 " pathEditMode="relative" rAng="0" ptsTypes="AA">
                                      <p:cBhvr>
                                        <p:cTn id="14" dur="750" spd="-100000" fill="hold"/>
                                        <p:tgtEl>
                                          <p:spTgt spid="29"/>
                                        </p:tgtEl>
                                        <p:attrNameLst>
                                          <p:attrName>ppt_x</p:attrName>
                                          <p:attrName>ppt_y</p:attrName>
                                        </p:attrNameLst>
                                      </p:cBhvr>
                                      <p:rCtr x="-2834"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75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0"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7870087" y="105036"/>
            <a:ext cx="4314518" cy="6739865"/>
            <a:chOff x="8024761" y="125432"/>
            <a:chExt cx="4401034" cy="6875015"/>
          </a:xfrm>
        </p:grpSpPr>
        <p:sp>
          <p:nvSpPr>
            <p:cNvPr id="103" name="Rectangle 102"/>
            <p:cNvSpPr/>
            <p:nvPr/>
          </p:nvSpPr>
          <p:spPr>
            <a:xfrm>
              <a:off x="8024761" y="125432"/>
              <a:ext cx="4401034" cy="687501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a:solidFill>
                  <a:prstClr val="white"/>
                </a:solidFill>
              </a:endParaRPr>
            </a:p>
          </p:txBody>
        </p:sp>
        <p:sp>
          <p:nvSpPr>
            <p:cNvPr id="119" name="TextBox 118"/>
            <p:cNvSpPr txBox="1"/>
            <p:nvPr/>
          </p:nvSpPr>
          <p:spPr>
            <a:xfrm>
              <a:off x="8100298" y="213049"/>
              <a:ext cx="188435" cy="433249"/>
            </a:xfrm>
            <a:prstGeom prst="rect">
              <a:avLst/>
            </a:prstGeom>
            <a:noFill/>
          </p:spPr>
          <p:txBody>
            <a:bodyPr wrap="none" rtlCol="0">
              <a:spAutoFit/>
            </a:bodyPr>
            <a:lstStyle/>
            <a:p>
              <a:pPr defTabSz="914049">
                <a:lnSpc>
                  <a:spcPct val="90000"/>
                </a:lnSpc>
              </a:pPr>
              <a:endParaRPr lang="en-US" sz="2400" dirty="0">
                <a:gradFill>
                  <a:gsLst>
                    <a:gs pos="0">
                      <a:srgbClr val="FFFFFF"/>
                    </a:gs>
                    <a:gs pos="100000">
                      <a:srgbClr val="FFFFFF"/>
                    </a:gs>
                  </a:gsLst>
                  <a:lin ang="5400000" scaled="1"/>
                </a:gradFill>
                <a:cs typeface="Segoe UI" panose="020B0502040204020203" pitchFamily="34" charset="0"/>
              </a:endParaRPr>
            </a:p>
          </p:txBody>
        </p:sp>
      </p:grpSp>
      <p:sp>
        <p:nvSpPr>
          <p:cNvPr id="14" name="Parallelogram 13"/>
          <p:cNvSpPr/>
          <p:nvPr/>
        </p:nvSpPr>
        <p:spPr bwMode="auto">
          <a:xfrm>
            <a:off x="-621604" y="118133"/>
            <a:ext cx="9098340" cy="1041298"/>
          </a:xfrm>
          <a:prstGeom prst="parallelogram">
            <a:avLst>
              <a:gd name="adj" fmla="val 57285"/>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81825" y="411810"/>
            <a:ext cx="8362765" cy="492443"/>
          </a:xfrm>
          <a:prstGeom prst="rect">
            <a:avLst/>
          </a:prstGeom>
          <a:noFill/>
        </p:spPr>
        <p:txBody>
          <a:bodyPr wrap="square" lIns="0" tIns="0" rIns="0" bIns="0" rtlCol="0">
            <a:spAutoFit/>
          </a:bodyPr>
          <a:lstStyle/>
          <a:p>
            <a:pPr defTabSz="1218753">
              <a:defRPr/>
            </a:pPr>
            <a:r>
              <a:rPr lang="en-US" sz="3200" dirty="0">
                <a:solidFill>
                  <a:srgbClr val="FFFFFF"/>
                </a:solidFill>
              </a:rPr>
              <a:t>Create Power BI interactive reports</a:t>
            </a:r>
          </a:p>
        </p:txBody>
      </p:sp>
      <p:sp>
        <p:nvSpPr>
          <p:cNvPr id="13" name="Frame 12"/>
          <p:cNvSpPr/>
          <p:nvPr/>
        </p:nvSpPr>
        <p:spPr bwMode="auto">
          <a:xfrm>
            <a:off x="-11151" y="0"/>
            <a:ext cx="12203151" cy="6858000"/>
          </a:xfrm>
          <a:prstGeom prst="frame">
            <a:avLst>
              <a:gd name="adj1" fmla="val 2075"/>
            </a:avLst>
          </a:prstGeom>
          <a:solidFill>
            <a:schemeClr val="bg1">
              <a:lumMod val="8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7996914" y="2219453"/>
            <a:ext cx="3885409" cy="3305520"/>
          </a:xfrm>
          <a:prstGeom prst="rect">
            <a:avLst/>
          </a:prstGeom>
          <a:noFill/>
        </p:spPr>
        <p:txBody>
          <a:bodyPr wrap="square" rtlCol="0">
            <a:spAutoFit/>
          </a:bodyPr>
          <a:lstStyle/>
          <a:p>
            <a:pPr defTabSz="914049">
              <a:lnSpc>
                <a:spcPct val="90000"/>
              </a:lnSpc>
              <a:spcBef>
                <a:spcPts val="1800"/>
              </a:spcBef>
            </a:pPr>
            <a:r>
              <a:rPr lang="en-US" sz="1400" b="1" dirty="0">
                <a:solidFill>
                  <a:srgbClr val="FFFF00"/>
                </a:solidFill>
                <a:cs typeface="Segoe UI" panose="020B0502040204020203" pitchFamily="34" charset="0"/>
              </a:rPr>
              <a:t>Data discovery &amp; exploration </a:t>
            </a:r>
            <a:r>
              <a:rPr lang="en-US" sz="1400" dirty="0">
                <a:gradFill>
                  <a:gsLst>
                    <a:gs pos="0">
                      <a:srgbClr val="FFFFFF"/>
                    </a:gs>
                    <a:gs pos="100000">
                      <a:srgbClr val="FFFFFF"/>
                    </a:gs>
                  </a:gsLst>
                  <a:lin ang="5400000" scaled="1"/>
                </a:gradFill>
                <a:cs typeface="Segoe UI" panose="020B0502040204020203" pitchFamily="34" charset="0"/>
              </a:rPr>
              <a:t>– through powerful data prep and freeform drag-and-drop canvas designed for visual data exploration.</a:t>
            </a:r>
          </a:p>
          <a:p>
            <a:pPr defTabSz="914049">
              <a:lnSpc>
                <a:spcPct val="90000"/>
              </a:lnSpc>
              <a:spcBef>
                <a:spcPts val="1800"/>
              </a:spcBef>
            </a:pPr>
            <a:r>
              <a:rPr lang="en-US" sz="1400" b="1" dirty="0">
                <a:solidFill>
                  <a:srgbClr val="FFFF00"/>
                </a:solidFill>
                <a:cs typeface="Segoe UI" panose="020B0502040204020203" pitchFamily="34" charset="0"/>
              </a:rPr>
              <a:t>Interactive reports </a:t>
            </a:r>
            <a:r>
              <a:rPr lang="en-US" sz="1400" b="1"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t>
            </a:r>
            <a:r>
              <a:rPr lang="en-US" sz="14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 </a:t>
            </a:r>
            <a:r>
              <a:rPr lang="en-US" sz="1400" dirty="0">
                <a:gradFill>
                  <a:gsLst>
                    <a:gs pos="0">
                      <a:srgbClr val="FFFFFF"/>
                    </a:gs>
                    <a:gs pos="100000">
                      <a:srgbClr val="FFFFFF"/>
                    </a:gs>
                  </a:gsLst>
                  <a:lin ang="5400000" scaled="1"/>
                </a:gradFill>
                <a:cs typeface="Segoe UI Semibold" panose="020B0702040204020203" pitchFamily="34" charset="0"/>
              </a:rPr>
              <a:t>ease of report authoring and formatting with one click publishing to Power BI. </a:t>
            </a:r>
            <a:endParaRPr lang="en-US" sz="1400" dirty="0">
              <a:gradFill>
                <a:gsLst>
                  <a:gs pos="0">
                    <a:srgbClr val="FFFFFF"/>
                  </a:gs>
                  <a:gs pos="100000">
                    <a:srgbClr val="FFFFFF"/>
                  </a:gs>
                </a:gsLst>
                <a:lin ang="5400000" scaled="1"/>
              </a:gradFill>
              <a:cs typeface="Segoe UI" panose="020B0502040204020203" pitchFamily="34" charset="0"/>
            </a:endParaRPr>
          </a:p>
          <a:p>
            <a:pPr defTabSz="914049">
              <a:lnSpc>
                <a:spcPct val="90000"/>
              </a:lnSpc>
              <a:spcBef>
                <a:spcPts val="1800"/>
              </a:spcBef>
            </a:pPr>
            <a:r>
              <a:rPr lang="en-US" sz="1400" b="1" dirty="0">
                <a:solidFill>
                  <a:srgbClr val="FFFF00"/>
                </a:solidFill>
                <a:cs typeface="Segoe UI" panose="020B0502040204020203" pitchFamily="34" charset="0"/>
              </a:rPr>
              <a:t>Custom visuals </a:t>
            </a:r>
            <a:r>
              <a:rPr lang="en-US" sz="1400" b="1" dirty="0">
                <a:gradFill>
                  <a:gsLst>
                    <a:gs pos="0">
                      <a:srgbClr val="FFFFFF"/>
                    </a:gs>
                    <a:gs pos="100000">
                      <a:srgbClr val="FFFFFF"/>
                    </a:gs>
                  </a:gsLst>
                  <a:lin ang="5400000" scaled="1"/>
                </a:gradFill>
                <a:cs typeface="Segoe UI" panose="020B0502040204020203" pitchFamily="34" charset="0"/>
              </a:rPr>
              <a:t>– </a:t>
            </a:r>
            <a:r>
              <a:rPr lang="en-US" sz="1400" dirty="0">
                <a:gradFill>
                  <a:gsLst>
                    <a:gs pos="0">
                      <a:srgbClr val="FFFFFF"/>
                    </a:gs>
                    <a:gs pos="100000">
                      <a:srgbClr val="FFFFFF"/>
                    </a:gs>
                  </a:gsLst>
                  <a:lin ang="5400000" scaled="1"/>
                </a:gradFill>
                <a:cs typeface="Segoe UI" panose="020B0502040204020203" pitchFamily="34" charset="0"/>
              </a:rPr>
              <a:t>import custom interactive visualizations that work and integrate like out-of-the-box visualizations.</a:t>
            </a:r>
          </a:p>
          <a:p>
            <a:pPr defTabSz="914049">
              <a:lnSpc>
                <a:spcPct val="90000"/>
              </a:lnSpc>
              <a:spcBef>
                <a:spcPts val="1800"/>
              </a:spcBef>
            </a:pPr>
            <a:r>
              <a:rPr lang="en-US" sz="1400" dirty="0">
                <a:gradFill>
                  <a:gsLst>
                    <a:gs pos="0">
                      <a:srgbClr val="FFFFFF"/>
                    </a:gs>
                    <a:gs pos="100000">
                      <a:srgbClr val="FFFFFF"/>
                    </a:gs>
                  </a:gsLst>
                  <a:lin ang="5400000" scaled="1"/>
                </a:gradFill>
                <a:cs typeface="Segoe UI" panose="020B0502040204020203" pitchFamily="34" charset="0"/>
              </a:rPr>
              <a:t> </a:t>
            </a:r>
          </a:p>
          <a:p>
            <a:pPr defTabSz="914049">
              <a:lnSpc>
                <a:spcPct val="90000"/>
              </a:lnSpc>
            </a:pPr>
            <a:endParaRPr lang="en-US" sz="14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400" dirty="0">
              <a:gradFill>
                <a:gsLst>
                  <a:gs pos="0">
                    <a:srgbClr val="FFFFFF"/>
                  </a:gs>
                  <a:gs pos="100000">
                    <a:srgbClr val="FFFFFF"/>
                  </a:gs>
                </a:gsLst>
                <a:lin ang="5400000" scaled="1"/>
              </a:gradFill>
              <a:cs typeface="Segoe UI" panose="020B0502040204020203" pitchFamily="34" charset="0"/>
            </a:endParaRPr>
          </a:p>
          <a:p>
            <a:pPr defTabSz="914049">
              <a:lnSpc>
                <a:spcPct val="90000"/>
              </a:lnSpc>
            </a:pPr>
            <a:endParaRPr lang="en-US" sz="1400" dirty="0">
              <a:gradFill>
                <a:gsLst>
                  <a:gs pos="0">
                    <a:srgbClr val="FFFFFF"/>
                  </a:gs>
                  <a:gs pos="100000">
                    <a:srgbClr val="FFFFFF"/>
                  </a:gs>
                </a:gsLst>
                <a:lin ang="5400000" scaled="1"/>
              </a:gradFill>
              <a:cs typeface="Segoe UI" panose="020B0502040204020203" pitchFamily="34" charset="0"/>
            </a:endParaRPr>
          </a:p>
        </p:txBody>
      </p:sp>
      <p:sp>
        <p:nvSpPr>
          <p:cNvPr id="19" name="TextBox 18"/>
          <p:cNvSpPr txBox="1"/>
          <p:nvPr/>
        </p:nvSpPr>
        <p:spPr>
          <a:xfrm>
            <a:off x="7996914" y="1165058"/>
            <a:ext cx="2440092" cy="397032"/>
          </a:xfrm>
          <a:prstGeom prst="rect">
            <a:avLst/>
          </a:prstGeom>
          <a:noFill/>
        </p:spPr>
        <p:txBody>
          <a:bodyPr wrap="none" rtlCol="0">
            <a:spAutoFit/>
          </a:bodyPr>
          <a:lstStyle/>
          <a:p>
            <a:pPr defTabSz="914049">
              <a:lnSpc>
                <a:spcPct val="90000"/>
              </a:lnSpc>
            </a:pPr>
            <a:r>
              <a:rPr lang="en-US" sz="2200" dirty="0">
                <a:solidFill>
                  <a:srgbClr val="FFFFFF"/>
                </a:solidFill>
                <a:latin typeface="Segoe UI Semibold" panose="020B0702040204020203" pitchFamily="34" charset="0"/>
                <a:cs typeface="Segoe UI Semibold" panose="020B0702040204020203" pitchFamily="34" charset="0"/>
              </a:rPr>
              <a:t>Power BI Desktop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59" y="1662094"/>
            <a:ext cx="7640320" cy="4297680"/>
          </a:xfrm>
          <a:prstGeom prst="rect">
            <a:avLst/>
          </a:prstGeom>
        </p:spPr>
      </p:pic>
    </p:spTree>
    <p:extLst>
      <p:ext uri="{BB962C8B-B14F-4D97-AF65-F5344CB8AC3E}">
        <p14:creationId xmlns:p14="http://schemas.microsoft.com/office/powerpoint/2010/main" val="15758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9876-1ACA-426E-9361-1654A52F8407}"/>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0CC1E327-F367-4038-8BB2-F7EA450A6051}"/>
              </a:ext>
            </a:extLst>
          </p:cNvPr>
          <p:cNvSpPr>
            <a:spLocks noGrp="1"/>
          </p:cNvSpPr>
          <p:nvPr>
            <p:ph idx="1"/>
          </p:nvPr>
        </p:nvSpPr>
        <p:spPr/>
        <p:txBody>
          <a:bodyPr/>
          <a:lstStyle/>
          <a:p>
            <a:r>
              <a:rPr lang="en-US" dirty="0"/>
              <a:t>Frame your presentation by answering:</a:t>
            </a:r>
          </a:p>
          <a:p>
            <a:pPr lvl="1"/>
            <a:r>
              <a:rPr lang="en-US" dirty="0"/>
              <a:t>What do you want your audience to learn?</a:t>
            </a:r>
          </a:p>
          <a:p>
            <a:pPr lvl="1"/>
            <a:r>
              <a:rPr lang="en-US" dirty="0"/>
              <a:t>What do you want your audience to do differently?</a:t>
            </a:r>
          </a:p>
          <a:p>
            <a:pPr lvl="1"/>
            <a:r>
              <a:rPr lang="en-US" dirty="0"/>
              <a:t>What result or outcomes do you want your audience to realize?</a:t>
            </a:r>
          </a:p>
          <a:p>
            <a:r>
              <a:rPr lang="en-US" dirty="0"/>
              <a:t>Clarify your session objectives at the beginning of your presentation.</a:t>
            </a:r>
          </a:p>
          <a:p>
            <a:endParaRPr lang="en-US" dirty="0"/>
          </a:p>
        </p:txBody>
      </p:sp>
    </p:spTree>
    <p:extLst>
      <p:ext uri="{BB962C8B-B14F-4D97-AF65-F5344CB8AC3E}">
        <p14:creationId xmlns:p14="http://schemas.microsoft.com/office/powerpoint/2010/main" val="2874655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5D17-6701-40CB-A8F5-4307FF828579}"/>
              </a:ext>
            </a:extLst>
          </p:cNvPr>
          <p:cNvSpPr>
            <a:spLocks noGrp="1"/>
          </p:cNvSpPr>
          <p:nvPr>
            <p:ph type="title"/>
          </p:nvPr>
        </p:nvSpPr>
        <p:spPr/>
        <p:txBody>
          <a:bodyPr/>
          <a:lstStyle/>
          <a:p>
            <a:r>
              <a:rPr lang="en-US" dirty="0"/>
              <a:t>POWER BI DEMO</a:t>
            </a:r>
          </a:p>
        </p:txBody>
      </p:sp>
    </p:spTree>
    <p:extLst>
      <p:ext uri="{BB962C8B-B14F-4D97-AF65-F5344CB8AC3E}">
        <p14:creationId xmlns:p14="http://schemas.microsoft.com/office/powerpoint/2010/main" val="161430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B7989-9AD6-4997-B83A-2A3ED7BB5834}"/>
              </a:ext>
            </a:extLst>
          </p:cNvPr>
          <p:cNvSpPr txBox="1"/>
          <p:nvPr/>
        </p:nvSpPr>
        <p:spPr>
          <a:xfrm>
            <a:off x="1807028" y="1240970"/>
            <a:ext cx="8577943" cy="2862322"/>
          </a:xfrm>
          <a:prstGeom prst="rect">
            <a:avLst/>
          </a:prstGeom>
          <a:noFill/>
        </p:spPr>
        <p:txBody>
          <a:bodyPr wrap="square" rtlCol="0">
            <a:spAutoFit/>
          </a:bodyPr>
          <a:lstStyle/>
          <a:p>
            <a:r>
              <a:rPr lang="en-US" sz="3000" i="1" dirty="0"/>
              <a:t>With Power BI… we can immediately integrate information across lines of business—from arena activity to online retail and social engagement—and present that data across mobile devices, desktops, and tablets.”- </a:t>
            </a:r>
            <a:r>
              <a:rPr lang="en-US" sz="3000" dirty="0"/>
              <a:t>Matthew </a:t>
            </a:r>
            <a:r>
              <a:rPr lang="en-US" sz="3000" dirty="0" err="1"/>
              <a:t>Jafarian</a:t>
            </a:r>
            <a:r>
              <a:rPr lang="en-US" sz="3000" dirty="0"/>
              <a:t>: Executive Vice President of Business Strategy at Miami HEAT</a:t>
            </a:r>
          </a:p>
        </p:txBody>
      </p:sp>
    </p:spTree>
    <p:extLst>
      <p:ext uri="{BB962C8B-B14F-4D97-AF65-F5344CB8AC3E}">
        <p14:creationId xmlns:p14="http://schemas.microsoft.com/office/powerpoint/2010/main" val="3463727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fontScale="90000"/>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1EB5-0ABD-4B80-BB7B-7E8F1290E50A}"/>
              </a:ext>
            </a:extLst>
          </p:cNvPr>
          <p:cNvSpPr>
            <a:spLocks noGrp="1"/>
          </p:cNvSpPr>
          <p:nvPr>
            <p:ph type="title"/>
          </p:nvPr>
        </p:nvSpPr>
        <p:spPr/>
        <p:txBody>
          <a:bodyPr/>
          <a:lstStyle/>
          <a:p>
            <a:r>
              <a:rPr lang="en-US" dirty="0"/>
              <a:t>Presentation Best Practices</a:t>
            </a:r>
          </a:p>
        </p:txBody>
      </p:sp>
      <p:sp>
        <p:nvSpPr>
          <p:cNvPr id="3" name="Content Placeholder 2">
            <a:extLst>
              <a:ext uri="{FF2B5EF4-FFF2-40B4-BE49-F238E27FC236}">
                <a16:creationId xmlns:a16="http://schemas.microsoft.com/office/drawing/2014/main" id="{F7648459-45EA-4FBD-AAA3-19FF89589B1D}"/>
              </a:ext>
            </a:extLst>
          </p:cNvPr>
          <p:cNvSpPr>
            <a:spLocks noGrp="1"/>
          </p:cNvSpPr>
          <p:nvPr>
            <p:ph idx="1"/>
          </p:nvPr>
        </p:nvSpPr>
        <p:spPr/>
        <p:txBody>
          <a:bodyPr/>
          <a:lstStyle/>
          <a:p>
            <a:r>
              <a:rPr lang="en-US" dirty="0"/>
              <a:t>Pictures speak 1,000 words; include a screenshot or picture on each slide to add visual interest. </a:t>
            </a:r>
          </a:p>
          <a:p>
            <a:r>
              <a:rPr lang="en-US" dirty="0"/>
              <a:t>A good goal is to aim for 7 words per slide.</a:t>
            </a:r>
          </a:p>
          <a:p>
            <a:r>
              <a:rPr lang="en-US" dirty="0"/>
              <a:t>Increase attention and interaction by using a variety of communication mediums, such as polls and videos.</a:t>
            </a:r>
          </a:p>
          <a:p>
            <a:r>
              <a:rPr lang="en-US" dirty="0"/>
              <a:t>Plan and follow a rough agenda including a breakdown by minute to help stay on track.</a:t>
            </a:r>
          </a:p>
          <a:p>
            <a:endParaRPr lang="en-US" dirty="0"/>
          </a:p>
        </p:txBody>
      </p:sp>
    </p:spTree>
    <p:extLst>
      <p:ext uri="{BB962C8B-B14F-4D97-AF65-F5344CB8AC3E}">
        <p14:creationId xmlns:p14="http://schemas.microsoft.com/office/powerpoint/2010/main" val="1824699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6030-F2D3-4CD4-B42D-DD163CAEB3FC}"/>
              </a:ext>
            </a:extLst>
          </p:cNvPr>
          <p:cNvSpPr>
            <a:spLocks noGrp="1"/>
          </p:cNvSpPr>
          <p:nvPr>
            <p:ph type="title"/>
          </p:nvPr>
        </p:nvSpPr>
        <p:spPr/>
        <p:txBody>
          <a:bodyPr/>
          <a:lstStyle/>
          <a:p>
            <a:r>
              <a:rPr lang="en-US" dirty="0"/>
              <a:t>Example of Text Layout</a:t>
            </a:r>
          </a:p>
        </p:txBody>
      </p:sp>
      <p:sp>
        <p:nvSpPr>
          <p:cNvPr id="3" name="Content Placeholder 2">
            <a:extLst>
              <a:ext uri="{FF2B5EF4-FFF2-40B4-BE49-F238E27FC236}">
                <a16:creationId xmlns:a16="http://schemas.microsoft.com/office/drawing/2014/main" id="{D20A5258-4654-4455-9ACC-27D7D8FF570A}"/>
              </a:ext>
            </a:extLst>
          </p:cNvPr>
          <p:cNvSpPr>
            <a:spLocks noGrp="1"/>
          </p:cNvSpPr>
          <p:nvPr>
            <p:ph idx="1"/>
          </p:nvPr>
        </p:nvSpPr>
        <p:spPr/>
        <p:txBody>
          <a:bodyPr/>
          <a:lstStyle/>
          <a:p>
            <a:r>
              <a:rPr lang="en-US" dirty="0"/>
              <a:t>Main topic 1: size 28pt</a:t>
            </a:r>
          </a:p>
          <a:p>
            <a:pPr lvl="1"/>
            <a:r>
              <a:rPr lang="en-US" dirty="0"/>
              <a:t>Size 24pt for the subtopics</a:t>
            </a:r>
          </a:p>
          <a:p>
            <a:pPr lvl="1"/>
            <a:r>
              <a:rPr lang="en-US" dirty="0"/>
              <a:t>Size 24pt for the subtopics</a:t>
            </a:r>
          </a:p>
          <a:p>
            <a:r>
              <a:rPr lang="en-US" dirty="0"/>
              <a:t>Main topic 2: size 28pt</a:t>
            </a:r>
          </a:p>
          <a:p>
            <a:pPr lvl="1"/>
            <a:r>
              <a:rPr lang="en-US" dirty="0"/>
              <a:t>Size 24pt for the subtopics</a:t>
            </a:r>
          </a:p>
          <a:p>
            <a:pPr lvl="1"/>
            <a:r>
              <a:rPr lang="en-US" dirty="0"/>
              <a:t>Size 24pt for the subtopics</a:t>
            </a:r>
          </a:p>
          <a:p>
            <a:r>
              <a:rPr lang="en-US" dirty="0"/>
              <a:t>Main topic 3: size 28pt</a:t>
            </a:r>
          </a:p>
          <a:p>
            <a:pPr lvl="1"/>
            <a:r>
              <a:rPr lang="en-US" dirty="0"/>
              <a:t>Size 24pt for the subtopics</a:t>
            </a:r>
          </a:p>
          <a:p>
            <a:pPr lvl="1"/>
            <a:r>
              <a:rPr lang="en-US" dirty="0"/>
              <a:t>Size 24pt for the subtopics</a:t>
            </a:r>
          </a:p>
          <a:p>
            <a:endParaRPr lang="en-US" dirty="0"/>
          </a:p>
        </p:txBody>
      </p:sp>
    </p:spTree>
    <p:extLst>
      <p:ext uri="{BB962C8B-B14F-4D97-AF65-F5344CB8AC3E}">
        <p14:creationId xmlns:p14="http://schemas.microsoft.com/office/powerpoint/2010/main" val="92507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descr="A screenshot of a cell phone&#10;&#10;Description generated with high confidence">
            <a:extLst>
              <a:ext uri="{FF2B5EF4-FFF2-40B4-BE49-F238E27FC236}">
                <a16:creationId xmlns:a16="http://schemas.microsoft.com/office/drawing/2014/main" id="{6BE87431-4707-40AC-9583-060582FAC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68" y="3285246"/>
            <a:ext cx="1712020" cy="2018798"/>
          </a:xfrm>
          <a:prstGeom prst="rect">
            <a:avLst/>
          </a:prstGeom>
        </p:spPr>
      </p:pic>
      <p:sp>
        <p:nvSpPr>
          <p:cNvPr id="2" name="Title 1">
            <a:extLst>
              <a:ext uri="{FF2B5EF4-FFF2-40B4-BE49-F238E27FC236}">
                <a16:creationId xmlns:a16="http://schemas.microsoft.com/office/drawing/2014/main" id="{3BA3E7E8-A722-49CB-B1E7-A21F33DD3F5E}"/>
              </a:ext>
            </a:extLst>
          </p:cNvPr>
          <p:cNvSpPr>
            <a:spLocks noGrp="1"/>
          </p:cNvSpPr>
          <p:nvPr>
            <p:ph type="title"/>
          </p:nvPr>
        </p:nvSpPr>
        <p:spPr/>
        <p:txBody>
          <a:bodyPr/>
          <a:lstStyle/>
          <a:p>
            <a:r>
              <a:rPr lang="en-US" dirty="0"/>
              <a:t>Slide Palette Info</a:t>
            </a:r>
          </a:p>
        </p:txBody>
      </p:sp>
      <p:sp>
        <p:nvSpPr>
          <p:cNvPr id="3" name="Content Placeholder 2">
            <a:extLst>
              <a:ext uri="{FF2B5EF4-FFF2-40B4-BE49-F238E27FC236}">
                <a16:creationId xmlns:a16="http://schemas.microsoft.com/office/drawing/2014/main" id="{E96092A6-5C5B-4B29-8D4C-C44F894150F8}"/>
              </a:ext>
            </a:extLst>
          </p:cNvPr>
          <p:cNvSpPr>
            <a:spLocks noGrp="1"/>
          </p:cNvSpPr>
          <p:nvPr>
            <p:ph idx="1"/>
          </p:nvPr>
        </p:nvSpPr>
        <p:spPr>
          <a:xfrm>
            <a:off x="838200" y="1460500"/>
            <a:ext cx="10515600" cy="1138321"/>
          </a:xfrm>
        </p:spPr>
        <p:txBody>
          <a:bodyPr>
            <a:normAutofit lnSpcReduction="10000"/>
          </a:bodyPr>
          <a:lstStyle/>
          <a:p>
            <a:r>
              <a:rPr lang="en-US" dirty="0"/>
              <a:t>The PowerPoint palette for this template has been built for you and is shown below. Avoid using too many colors in your presentation. </a:t>
            </a:r>
          </a:p>
          <a:p>
            <a:endParaRPr lang="en-US" dirty="0"/>
          </a:p>
        </p:txBody>
      </p:sp>
      <p:sp>
        <p:nvSpPr>
          <p:cNvPr id="5" name="Rectangle 3">
            <a:extLst>
              <a:ext uri="{FF2B5EF4-FFF2-40B4-BE49-F238E27FC236}">
                <a16:creationId xmlns:a16="http://schemas.microsoft.com/office/drawing/2014/main" id="{A9B300E4-E428-4EB8-93D1-1F4A109DA730}"/>
              </a:ext>
            </a:extLst>
          </p:cNvPr>
          <p:cNvSpPr/>
          <p:nvPr/>
        </p:nvSpPr>
        <p:spPr bwMode="auto">
          <a:xfrm>
            <a:off x="4085581" y="3757683"/>
            <a:ext cx="6987641" cy="1410300"/>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245AA4D-63DA-4FD4-BE1B-CA7368362777}"/>
              </a:ext>
            </a:extLst>
          </p:cNvPr>
          <p:cNvSpPr/>
          <p:nvPr/>
        </p:nvSpPr>
        <p:spPr bwMode="auto">
          <a:xfrm>
            <a:off x="6762565" y="3893699"/>
            <a:ext cx="1182809" cy="1182334"/>
          </a:xfrm>
          <a:prstGeom prst="rect">
            <a:avLst/>
          </a:prstGeom>
          <a:solidFill>
            <a:srgbClr val="CE88CB"/>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rPr>
              <a:t>Accent 3</a:t>
            </a:r>
          </a:p>
        </p:txBody>
      </p:sp>
      <p:sp>
        <p:nvSpPr>
          <p:cNvPr id="7" name="Rectangle 6">
            <a:extLst>
              <a:ext uri="{FF2B5EF4-FFF2-40B4-BE49-F238E27FC236}">
                <a16:creationId xmlns:a16="http://schemas.microsoft.com/office/drawing/2014/main" id="{D2D9FC0C-936A-42E5-B128-015712475624}"/>
              </a:ext>
            </a:extLst>
          </p:cNvPr>
          <p:cNvSpPr/>
          <p:nvPr/>
        </p:nvSpPr>
        <p:spPr bwMode="auto">
          <a:xfrm>
            <a:off x="4203919" y="3893699"/>
            <a:ext cx="1182809" cy="1182334"/>
          </a:xfrm>
          <a:prstGeom prst="rect">
            <a:avLst/>
          </a:prstGeom>
          <a:solidFill>
            <a:srgbClr val="7327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5417">
                      <a:srgbClr val="000000"/>
                    </a:gs>
                    <a:gs pos="28000">
                      <a:srgbClr val="000000"/>
                    </a:gs>
                  </a:gsLst>
                  <a:lin ang="5400000" scaled="0"/>
                </a:gradFill>
              </a:rPr>
              <a:t>Accent 1</a:t>
            </a:r>
          </a:p>
        </p:txBody>
      </p:sp>
      <p:sp>
        <p:nvSpPr>
          <p:cNvPr id="8" name="Rectangle 7">
            <a:extLst>
              <a:ext uri="{FF2B5EF4-FFF2-40B4-BE49-F238E27FC236}">
                <a16:creationId xmlns:a16="http://schemas.microsoft.com/office/drawing/2014/main" id="{F38311DA-8DDE-47EB-83FA-6A63FAC1208C}"/>
              </a:ext>
            </a:extLst>
          </p:cNvPr>
          <p:cNvSpPr/>
          <p:nvPr/>
        </p:nvSpPr>
        <p:spPr bwMode="auto">
          <a:xfrm>
            <a:off x="5483242" y="3893699"/>
            <a:ext cx="1182809" cy="1182334"/>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rPr>
              <a:t>Accent 2</a:t>
            </a:r>
          </a:p>
        </p:txBody>
      </p:sp>
      <p:sp>
        <p:nvSpPr>
          <p:cNvPr id="9" name="Rectangle 8">
            <a:extLst>
              <a:ext uri="{FF2B5EF4-FFF2-40B4-BE49-F238E27FC236}">
                <a16:creationId xmlns:a16="http://schemas.microsoft.com/office/drawing/2014/main" id="{1B3AE9D3-D1DF-4010-96C9-C50714921006}"/>
              </a:ext>
            </a:extLst>
          </p:cNvPr>
          <p:cNvSpPr/>
          <p:nvPr/>
        </p:nvSpPr>
        <p:spPr bwMode="auto">
          <a:xfrm>
            <a:off x="10071582" y="4026381"/>
            <a:ext cx="917338" cy="916970"/>
          </a:xfrm>
          <a:prstGeom prst="rect">
            <a:avLst/>
          </a:prstGeom>
          <a:solidFill>
            <a:srgbClr val="E7BFE8"/>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6</a:t>
            </a:r>
          </a:p>
        </p:txBody>
      </p:sp>
      <p:sp>
        <p:nvSpPr>
          <p:cNvPr id="10" name="Rectangle 9">
            <a:extLst>
              <a:ext uri="{FF2B5EF4-FFF2-40B4-BE49-F238E27FC236}">
                <a16:creationId xmlns:a16="http://schemas.microsoft.com/office/drawing/2014/main" id="{FA97CE41-FA09-41C7-B077-1AB3D7C16E57}"/>
              </a:ext>
            </a:extLst>
          </p:cNvPr>
          <p:cNvSpPr/>
          <p:nvPr/>
        </p:nvSpPr>
        <p:spPr bwMode="auto">
          <a:xfrm>
            <a:off x="9060301" y="4026381"/>
            <a:ext cx="917338" cy="9169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5</a:t>
            </a:r>
          </a:p>
        </p:txBody>
      </p:sp>
      <p:sp>
        <p:nvSpPr>
          <p:cNvPr id="11" name="Rectangle 10">
            <a:extLst>
              <a:ext uri="{FF2B5EF4-FFF2-40B4-BE49-F238E27FC236}">
                <a16:creationId xmlns:a16="http://schemas.microsoft.com/office/drawing/2014/main" id="{EC6BF2C8-7395-4842-B2C5-7E48A4651742}"/>
              </a:ext>
            </a:extLst>
          </p:cNvPr>
          <p:cNvSpPr/>
          <p:nvPr/>
        </p:nvSpPr>
        <p:spPr bwMode="auto">
          <a:xfrm>
            <a:off x="8041890" y="4026381"/>
            <a:ext cx="917338" cy="9169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r>
              <a:rPr lang="en-US" sz="1176" dirty="0">
                <a:gradFill>
                  <a:gsLst>
                    <a:gs pos="0">
                      <a:srgbClr val="FFFFFF"/>
                    </a:gs>
                    <a:gs pos="100000">
                      <a:srgbClr val="FFFFFF"/>
                    </a:gs>
                  </a:gsLst>
                  <a:lin ang="5400000" scaled="0"/>
                </a:gradFill>
              </a:rPr>
              <a:t>Accent 4</a:t>
            </a:r>
          </a:p>
        </p:txBody>
      </p:sp>
      <p:sp>
        <p:nvSpPr>
          <p:cNvPr id="12" name="Rectangle 11">
            <a:extLst>
              <a:ext uri="{FF2B5EF4-FFF2-40B4-BE49-F238E27FC236}">
                <a16:creationId xmlns:a16="http://schemas.microsoft.com/office/drawing/2014/main" id="{BC5EB8F3-D436-4A23-942D-1AAD5023AA6E}"/>
              </a:ext>
            </a:extLst>
          </p:cNvPr>
          <p:cNvSpPr/>
          <p:nvPr/>
        </p:nvSpPr>
        <p:spPr bwMode="auto">
          <a:xfrm>
            <a:off x="2803212" y="3893699"/>
            <a:ext cx="1182809" cy="118233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102" fontAlgn="base">
              <a:lnSpc>
                <a:spcPct val="90000"/>
              </a:lnSpc>
              <a:spcBef>
                <a:spcPct val="0"/>
              </a:spcBef>
              <a:spcAft>
                <a:spcPct val="0"/>
              </a:spcAft>
            </a:pPr>
            <a:r>
              <a:rPr lang="en-US" sz="1372" dirty="0">
                <a:gradFill>
                  <a:gsLst>
                    <a:gs pos="5417">
                      <a:srgbClr val="000000"/>
                    </a:gs>
                    <a:gs pos="28000">
                      <a:srgbClr val="000000"/>
                    </a:gs>
                  </a:gsLst>
                  <a:lin ang="5400000" scaled="0"/>
                </a:gradFill>
              </a:rPr>
              <a:t>Text</a:t>
            </a:r>
          </a:p>
          <a:p>
            <a:pPr algn="ctr" defTabSz="914102" fontAlgn="base">
              <a:lnSpc>
                <a:spcPct val="90000"/>
              </a:lnSpc>
              <a:spcBef>
                <a:spcPct val="0"/>
              </a:spcBef>
              <a:spcAft>
                <a:spcPct val="0"/>
              </a:spcAft>
            </a:pPr>
            <a:r>
              <a:rPr lang="en-US" sz="1372" dirty="0">
                <a:gradFill>
                  <a:gsLst>
                    <a:gs pos="5417">
                      <a:srgbClr val="000000"/>
                    </a:gs>
                    <a:gs pos="28000">
                      <a:srgbClr val="000000"/>
                    </a:gs>
                  </a:gsLst>
                  <a:lin ang="5400000" scaled="0"/>
                </a:gradFill>
              </a:rPr>
              <a:t>Dark 2</a:t>
            </a:r>
          </a:p>
        </p:txBody>
      </p:sp>
      <p:sp>
        <p:nvSpPr>
          <p:cNvPr id="13" name="TextBox 12">
            <a:extLst>
              <a:ext uri="{FF2B5EF4-FFF2-40B4-BE49-F238E27FC236}">
                <a16:creationId xmlns:a16="http://schemas.microsoft.com/office/drawing/2014/main" id="{2CEBFE0E-1A08-4C0D-AFA0-A7B51FB52F72}"/>
              </a:ext>
            </a:extLst>
          </p:cNvPr>
          <p:cNvSpPr txBox="1"/>
          <p:nvPr/>
        </p:nvSpPr>
        <p:spPr>
          <a:xfrm>
            <a:off x="1676442" y="2664153"/>
            <a:ext cx="8489747" cy="488797"/>
          </a:xfrm>
          <a:prstGeom prst="rect">
            <a:avLst/>
          </a:prstGeom>
          <a:noFill/>
        </p:spPr>
        <p:txBody>
          <a:bodyPr wrap="square" lIns="179285" tIns="0" rIns="179285" bIns="0" rtlCol="0">
            <a:spAutoFit/>
          </a:bodyPr>
          <a:lstStyle/>
          <a:p>
            <a:pPr>
              <a:lnSpc>
                <a:spcPct val="90000"/>
              </a:lnSpc>
            </a:pPr>
            <a:r>
              <a:rPr lang="en-US" sz="1765" dirty="0">
                <a:gradFill>
                  <a:gsLst>
                    <a:gs pos="2917">
                      <a:schemeClr val="tx1"/>
                    </a:gs>
                    <a:gs pos="30000">
                      <a:schemeClr val="tx1"/>
                    </a:gs>
                  </a:gsLst>
                  <a:lin ang="5400000" scaled="0"/>
                </a:gradFill>
              </a:rPr>
              <a:t>Select the 4</a:t>
            </a:r>
            <a:r>
              <a:rPr lang="en-US" sz="1765" baseline="30000" dirty="0">
                <a:gradFill>
                  <a:gsLst>
                    <a:gs pos="2917">
                      <a:schemeClr val="tx1"/>
                    </a:gs>
                    <a:gs pos="30000">
                      <a:schemeClr val="tx1"/>
                    </a:gs>
                  </a:gsLst>
                  <a:lin ang="5400000" scaled="0"/>
                </a:gradFill>
              </a:rPr>
              <a:t>th</a:t>
            </a:r>
            <a:r>
              <a:rPr lang="en-US" sz="1765" dirty="0">
                <a:gradFill>
                  <a:gsLst>
                    <a:gs pos="2917">
                      <a:schemeClr val="tx1"/>
                    </a:gs>
                    <a:gs pos="30000">
                      <a:schemeClr val="tx1"/>
                    </a:gs>
                  </a:gsLst>
                  <a:lin ang="5400000" scaled="0"/>
                </a:gradFill>
              </a:rPr>
              <a:t> color from the left for subheads and 1</a:t>
            </a:r>
            <a:r>
              <a:rPr lang="en-US" sz="1765" baseline="30000" dirty="0">
                <a:gradFill>
                  <a:gsLst>
                    <a:gs pos="2917">
                      <a:schemeClr val="tx1"/>
                    </a:gs>
                    <a:gs pos="30000">
                      <a:schemeClr val="tx1"/>
                    </a:gs>
                  </a:gsLst>
                  <a:lin ang="5400000" scaled="0"/>
                </a:gradFill>
              </a:rPr>
              <a:t>st</a:t>
            </a:r>
            <a:r>
              <a:rPr lang="en-US" sz="1765"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a:extLst>
              <a:ext uri="{FF2B5EF4-FFF2-40B4-BE49-F238E27FC236}">
                <a16:creationId xmlns:a16="http://schemas.microsoft.com/office/drawing/2014/main" id="{4E69ADEC-E7CC-466E-8E7A-2016B306ABD9}"/>
              </a:ext>
            </a:extLst>
          </p:cNvPr>
          <p:cNvSpPr txBox="1"/>
          <p:nvPr/>
        </p:nvSpPr>
        <p:spPr>
          <a:xfrm>
            <a:off x="4210191" y="3250648"/>
            <a:ext cx="6921750" cy="271554"/>
          </a:xfrm>
          <a:prstGeom prst="rect">
            <a:avLst/>
          </a:prstGeom>
          <a:noFill/>
        </p:spPr>
        <p:txBody>
          <a:bodyPr wrap="square" lIns="0" tIns="0" rIns="0" bIns="0" rtlCol="0">
            <a:spAutoFit/>
          </a:bodyPr>
          <a:lstStyle/>
          <a:p>
            <a:pPr algn="ctr">
              <a:lnSpc>
                <a:spcPct val="90000"/>
              </a:lnSpc>
            </a:pPr>
            <a:r>
              <a:rPr lang="en-US" sz="1961" dirty="0">
                <a:gradFill>
                  <a:gsLst>
                    <a:gs pos="2917">
                      <a:schemeClr val="tx1"/>
                    </a:gs>
                    <a:gs pos="30000">
                      <a:schemeClr val="tx1"/>
                    </a:gs>
                  </a:gsLst>
                  <a:lin ang="5400000" scaled="0"/>
                </a:gradFill>
              </a:rPr>
              <a:t>Accent colors 1-6 – (6 Theme Colors to the far right)</a:t>
            </a:r>
          </a:p>
        </p:txBody>
      </p:sp>
      <p:grpSp>
        <p:nvGrpSpPr>
          <p:cNvPr id="15" name="Group 14">
            <a:extLst>
              <a:ext uri="{FF2B5EF4-FFF2-40B4-BE49-F238E27FC236}">
                <a16:creationId xmlns:a16="http://schemas.microsoft.com/office/drawing/2014/main" id="{FE24C870-8201-4046-B505-980077D53E48}"/>
              </a:ext>
            </a:extLst>
          </p:cNvPr>
          <p:cNvGrpSpPr/>
          <p:nvPr/>
        </p:nvGrpSpPr>
        <p:grpSpPr>
          <a:xfrm>
            <a:off x="4203917" y="3331754"/>
            <a:ext cx="6785003" cy="446906"/>
            <a:chOff x="5099206" y="3872901"/>
            <a:chExt cx="6165897" cy="363048"/>
          </a:xfrm>
        </p:grpSpPr>
        <p:cxnSp>
          <p:nvCxnSpPr>
            <p:cNvPr id="16" name="Straight Connector 15">
              <a:extLst>
                <a:ext uri="{FF2B5EF4-FFF2-40B4-BE49-F238E27FC236}">
                  <a16:creationId xmlns:a16="http://schemas.microsoft.com/office/drawing/2014/main" id="{0D0C98AB-88C3-417E-9E86-6B694B56F376}"/>
                </a:ext>
              </a:extLst>
            </p:cNvPr>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6837463E-26B1-4E36-867A-75A4D1187254}"/>
                </a:ext>
              </a:extLst>
            </p:cNvPr>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8FC1CB-F3D9-4EA5-8967-F3AE12666CC4}"/>
                </a:ext>
              </a:extLst>
            </p:cNvPr>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a:extLst>
              <a:ext uri="{FF2B5EF4-FFF2-40B4-BE49-F238E27FC236}">
                <a16:creationId xmlns:a16="http://schemas.microsoft.com/office/drawing/2014/main" id="{037FC79F-41A7-4DDA-9139-8D2CF2ABC8F9}"/>
              </a:ext>
            </a:extLst>
          </p:cNvPr>
          <p:cNvSpPr txBox="1">
            <a:spLocks/>
          </p:cNvSpPr>
          <p:nvPr/>
        </p:nvSpPr>
        <p:spPr>
          <a:xfrm>
            <a:off x="3907760" y="5228617"/>
            <a:ext cx="4401548" cy="387798"/>
          </a:xfrm>
          <a:prstGeom prst="rect">
            <a:avLst/>
          </a:prstGeom>
        </p:spPr>
        <p:txBody>
          <a:bodyPr vert="horz" wrap="square" lIns="179285" tIns="0" rIns="179285"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gradFill>
                  <a:gsLst>
                    <a:gs pos="2917">
                      <a:schemeClr val="tx1"/>
                    </a:gs>
                    <a:gs pos="30000">
                      <a:schemeClr val="tx1"/>
                    </a:gs>
                  </a:gsLst>
                  <a:lin ang="5400000" scaled="0"/>
                </a:gradFill>
                <a:latin typeface="+mn-lt"/>
              </a:rPr>
              <a:t>Use </a:t>
            </a:r>
            <a:r>
              <a:rPr lang="en-US" sz="1400" b="1" dirty="0">
                <a:gradFill>
                  <a:gsLst>
                    <a:gs pos="2917">
                      <a:schemeClr val="tx1"/>
                    </a:gs>
                    <a:gs pos="30000">
                      <a:schemeClr val="tx1"/>
                    </a:gs>
                  </a:gsLst>
                  <a:lin ang="5400000" scaled="0"/>
                </a:gradFill>
                <a:latin typeface="+mn-lt"/>
              </a:rPr>
              <a:t>Accent 1</a:t>
            </a:r>
            <a:r>
              <a:rPr lang="en-US" sz="1400" dirty="0">
                <a:gradFill>
                  <a:gsLst>
                    <a:gs pos="2917">
                      <a:schemeClr val="tx1"/>
                    </a:gs>
                    <a:gs pos="30000">
                      <a:schemeClr val="tx1"/>
                    </a:gs>
                  </a:gsLst>
                  <a:lin ang="5400000" scaled="0"/>
                </a:gradFill>
                <a:latin typeface="+mn-lt"/>
              </a:rPr>
              <a:t> as the main accent color. </a:t>
            </a:r>
            <a:br>
              <a:rPr lang="en-US" sz="1400" dirty="0">
                <a:gradFill>
                  <a:gsLst>
                    <a:gs pos="2917">
                      <a:schemeClr val="tx1"/>
                    </a:gs>
                    <a:gs pos="30000">
                      <a:schemeClr val="tx1"/>
                    </a:gs>
                  </a:gsLst>
                  <a:lin ang="5400000" scaled="0"/>
                </a:gradFill>
                <a:latin typeface="+mn-lt"/>
              </a:rPr>
            </a:br>
            <a:r>
              <a:rPr lang="en-US" sz="1400" dirty="0">
                <a:gradFill>
                  <a:gsLst>
                    <a:gs pos="2917">
                      <a:schemeClr val="tx1"/>
                    </a:gs>
                    <a:gs pos="30000">
                      <a:schemeClr val="tx1"/>
                    </a:gs>
                  </a:gsLst>
                  <a:lin ang="5400000" scaled="0"/>
                </a:gradFill>
                <a:latin typeface="+mn-lt"/>
              </a:rPr>
              <a:t>Use </a:t>
            </a:r>
            <a:r>
              <a:rPr lang="en-US" sz="1400" b="1" dirty="0">
                <a:gradFill>
                  <a:gsLst>
                    <a:gs pos="2917">
                      <a:schemeClr val="tx1"/>
                    </a:gs>
                    <a:gs pos="30000">
                      <a:schemeClr val="tx1"/>
                    </a:gs>
                  </a:gsLst>
                  <a:lin ang="5400000" scaled="0"/>
                </a:gradFill>
                <a:latin typeface="+mn-lt"/>
              </a:rPr>
              <a:t>Accent 2</a:t>
            </a:r>
            <a:r>
              <a:rPr lang="en-US" sz="1400" dirty="0">
                <a:gradFill>
                  <a:gsLst>
                    <a:gs pos="2917">
                      <a:schemeClr val="tx1"/>
                    </a:gs>
                    <a:gs pos="30000">
                      <a:schemeClr val="tx1"/>
                    </a:gs>
                  </a:gsLst>
                  <a:lin ang="5400000" scaled="0"/>
                </a:gradFill>
                <a:latin typeface="+mn-lt"/>
              </a:rPr>
              <a:t> and </a:t>
            </a:r>
            <a:r>
              <a:rPr lang="en-US" sz="1400" b="1" dirty="0">
                <a:gradFill>
                  <a:gsLst>
                    <a:gs pos="2917">
                      <a:schemeClr val="tx1"/>
                    </a:gs>
                    <a:gs pos="30000">
                      <a:schemeClr val="tx1"/>
                    </a:gs>
                  </a:gsLst>
                  <a:lin ang="5400000" scaled="0"/>
                </a:gradFill>
                <a:latin typeface="+mn-lt"/>
              </a:rPr>
              <a:t>Accent 3</a:t>
            </a:r>
            <a:r>
              <a:rPr lang="en-US" sz="1400" dirty="0">
                <a:gradFill>
                  <a:gsLst>
                    <a:gs pos="2917">
                      <a:schemeClr val="tx1"/>
                    </a:gs>
                    <a:gs pos="30000">
                      <a:schemeClr val="tx1"/>
                    </a:gs>
                  </a:gsLst>
                  <a:lin ang="5400000" scaled="0"/>
                </a:gradFill>
                <a:latin typeface="+mn-lt"/>
              </a:rPr>
              <a:t> when </a:t>
            </a:r>
            <a:r>
              <a:rPr lang="en-US" sz="1400" dirty="0">
                <a:gradFill>
                  <a:gsLst>
                    <a:gs pos="0">
                      <a:schemeClr val="tx1"/>
                    </a:gs>
                    <a:gs pos="86000">
                      <a:schemeClr val="tx1"/>
                    </a:gs>
                  </a:gsLst>
                  <a:lin ang="5400000" scaled="0"/>
                </a:gradFill>
                <a:latin typeface="+mn-lt"/>
              </a:rPr>
              <a:t>additional colors are needed. </a:t>
            </a:r>
          </a:p>
        </p:txBody>
      </p:sp>
      <p:sp>
        <p:nvSpPr>
          <p:cNvPr id="20" name="Rectangle 19">
            <a:extLst>
              <a:ext uri="{FF2B5EF4-FFF2-40B4-BE49-F238E27FC236}">
                <a16:creationId xmlns:a16="http://schemas.microsoft.com/office/drawing/2014/main" id="{F56363D7-8DA4-4DAF-A521-F15AEE20B227}"/>
              </a:ext>
            </a:extLst>
          </p:cNvPr>
          <p:cNvSpPr/>
          <p:nvPr/>
        </p:nvSpPr>
        <p:spPr bwMode="auto">
          <a:xfrm>
            <a:off x="1702320" y="3523530"/>
            <a:ext cx="1017331" cy="180595"/>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63C795BF-655F-4B09-B38D-8012A200D252}"/>
              </a:ext>
            </a:extLst>
          </p:cNvPr>
          <p:cNvGrpSpPr/>
          <p:nvPr/>
        </p:nvGrpSpPr>
        <p:grpSpPr>
          <a:xfrm>
            <a:off x="1659189" y="3158623"/>
            <a:ext cx="1746582" cy="933851"/>
            <a:chOff x="1132686" y="2188508"/>
            <a:chExt cx="1746128" cy="1942320"/>
          </a:xfrm>
        </p:grpSpPr>
        <p:cxnSp>
          <p:nvCxnSpPr>
            <p:cNvPr id="22" name="Straight Connector 21">
              <a:extLst>
                <a:ext uri="{FF2B5EF4-FFF2-40B4-BE49-F238E27FC236}">
                  <a16:creationId xmlns:a16="http://schemas.microsoft.com/office/drawing/2014/main" id="{05C56C9E-09B7-4DBC-BCFA-29F23F771787}"/>
                </a:ext>
              </a:extLst>
            </p:cNvPr>
            <p:cNvCxnSpPr/>
            <p:nvPr/>
          </p:nvCxnSpPr>
          <p:spPr>
            <a:xfrm>
              <a:off x="2878814" y="2188508"/>
              <a:ext cx="0" cy="1942320"/>
            </a:xfrm>
            <a:prstGeom prst="line">
              <a:avLst/>
            </a:prstGeom>
            <a:noFill/>
            <a:ln>
              <a:solidFill>
                <a:schemeClr val="tx1"/>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3" name="Freeform 25">
              <a:extLst>
                <a:ext uri="{FF2B5EF4-FFF2-40B4-BE49-F238E27FC236}">
                  <a16:creationId xmlns:a16="http://schemas.microsoft.com/office/drawing/2014/main" id="{81E2492C-6051-4383-B9F1-8D0E363580C3}"/>
                </a:ext>
              </a:extLst>
            </p:cNvPr>
            <p:cNvSpPr/>
            <p:nvPr/>
          </p:nvSpPr>
          <p:spPr bwMode="auto">
            <a:xfrm>
              <a:off x="1132686" y="2188508"/>
              <a:ext cx="1746128"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90000"/>
                </a:lnSpc>
              </a:pPr>
              <a:endParaRPr lang="en-US" sz="1765"/>
            </a:p>
          </p:txBody>
        </p:sp>
      </p:grpSp>
      <p:sp>
        <p:nvSpPr>
          <p:cNvPr id="24" name="Text Placeholder 2">
            <a:extLst>
              <a:ext uri="{FF2B5EF4-FFF2-40B4-BE49-F238E27FC236}">
                <a16:creationId xmlns:a16="http://schemas.microsoft.com/office/drawing/2014/main" id="{9FCEA352-FAF3-4AEB-92FA-1C17EE02AF10}"/>
              </a:ext>
            </a:extLst>
          </p:cNvPr>
          <p:cNvSpPr txBox="1">
            <a:spLocks/>
          </p:cNvSpPr>
          <p:nvPr/>
        </p:nvSpPr>
        <p:spPr>
          <a:xfrm>
            <a:off x="8196167" y="5216357"/>
            <a:ext cx="2947030" cy="3877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gradFill>
                  <a:gsLst>
                    <a:gs pos="0">
                      <a:schemeClr val="tx1"/>
                    </a:gs>
                    <a:gs pos="86000">
                      <a:schemeClr val="tx1"/>
                    </a:gs>
                  </a:gsLst>
                  <a:lin ang="5400000" scaled="0"/>
                </a:gradFill>
                <a:latin typeface="+mn-lt"/>
              </a:rPr>
              <a:t>Use </a:t>
            </a:r>
            <a:r>
              <a:rPr lang="en-US" sz="1400" b="1" dirty="0">
                <a:gradFill>
                  <a:gsLst>
                    <a:gs pos="0">
                      <a:schemeClr val="tx1"/>
                    </a:gs>
                    <a:gs pos="86000">
                      <a:schemeClr val="tx1"/>
                    </a:gs>
                  </a:gsLst>
                  <a:lin ang="5400000" scaled="0"/>
                </a:gradFill>
                <a:latin typeface="+mn-lt"/>
              </a:rPr>
              <a:t>Accents 4-6 </a:t>
            </a:r>
            <a:r>
              <a:rPr lang="en-US" sz="1400" dirty="0">
                <a:gradFill>
                  <a:gsLst>
                    <a:gs pos="0">
                      <a:schemeClr val="tx1"/>
                    </a:gs>
                    <a:gs pos="86000">
                      <a:schemeClr val="tx1"/>
                    </a:gs>
                  </a:gsLst>
                  <a:lin ang="5400000" scaled="0"/>
                </a:gradFill>
                <a:latin typeface="+mn-lt"/>
              </a:rPr>
              <a:t>sparingly – only when more colors are necessary. </a:t>
            </a:r>
          </a:p>
        </p:txBody>
      </p:sp>
    </p:spTree>
    <p:extLst>
      <p:ext uri="{BB962C8B-B14F-4D97-AF65-F5344CB8AC3E}">
        <p14:creationId xmlns:p14="http://schemas.microsoft.com/office/powerpoint/2010/main" val="373915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CB79-A827-4390-A643-CB0F1F4BF385}"/>
              </a:ext>
            </a:extLst>
          </p:cNvPr>
          <p:cNvSpPr>
            <a:spLocks noGrp="1"/>
          </p:cNvSpPr>
          <p:nvPr>
            <p:ph type="title"/>
          </p:nvPr>
        </p:nvSpPr>
        <p:spPr/>
        <p:txBody>
          <a:bodyPr/>
          <a:lstStyle/>
          <a:p>
            <a:r>
              <a:rPr lang="en-US" dirty="0"/>
              <a:t>Chart Example</a:t>
            </a:r>
          </a:p>
        </p:txBody>
      </p:sp>
      <p:graphicFrame>
        <p:nvGraphicFramePr>
          <p:cNvPr id="4" name="Content Placeholder 3">
            <a:extLst>
              <a:ext uri="{FF2B5EF4-FFF2-40B4-BE49-F238E27FC236}">
                <a16:creationId xmlns:a16="http://schemas.microsoft.com/office/drawing/2014/main" id="{23FBD433-BD74-4629-A04C-5517FB242582}"/>
              </a:ext>
            </a:extLst>
          </p:cNvPr>
          <p:cNvGraphicFramePr>
            <a:graphicFrameLocks noGrp="1"/>
          </p:cNvGraphicFramePr>
          <p:nvPr>
            <p:ph idx="1"/>
          </p:nvPr>
        </p:nvGraphicFramePr>
        <p:xfrm>
          <a:off x="838200" y="1460500"/>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0603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719F-C1DD-44FA-A705-84C46413C70B}"/>
              </a:ext>
            </a:extLst>
          </p:cNvPr>
          <p:cNvSpPr>
            <a:spLocks noGrp="1"/>
          </p:cNvSpPr>
          <p:nvPr>
            <p:ph type="title"/>
          </p:nvPr>
        </p:nvSpPr>
        <p:spPr/>
        <p:txBody>
          <a:bodyPr/>
          <a:lstStyle/>
          <a:p>
            <a:r>
              <a:rPr lang="en-US" dirty="0"/>
              <a:t>Lots of data? Minimalize and Plan</a:t>
            </a:r>
          </a:p>
        </p:txBody>
      </p:sp>
      <p:grpSp>
        <p:nvGrpSpPr>
          <p:cNvPr id="4" name="Group 3">
            <a:extLst>
              <a:ext uri="{FF2B5EF4-FFF2-40B4-BE49-F238E27FC236}">
                <a16:creationId xmlns:a16="http://schemas.microsoft.com/office/drawing/2014/main" id="{97A09C77-2B93-4DCE-8D28-3840FEFC0B06}"/>
              </a:ext>
            </a:extLst>
          </p:cNvPr>
          <p:cNvGrpSpPr/>
          <p:nvPr/>
        </p:nvGrpSpPr>
        <p:grpSpPr>
          <a:xfrm>
            <a:off x="422623" y="2304647"/>
            <a:ext cx="8523361" cy="3411284"/>
            <a:chOff x="277244" y="2402586"/>
            <a:chExt cx="5189521" cy="3377581"/>
          </a:xfrm>
        </p:grpSpPr>
        <p:sp>
          <p:nvSpPr>
            <p:cNvPr id="5" name="Rectangle 4">
              <a:extLst>
                <a:ext uri="{FF2B5EF4-FFF2-40B4-BE49-F238E27FC236}">
                  <a16:creationId xmlns:a16="http://schemas.microsoft.com/office/drawing/2014/main" id="{E5C0D9D9-711C-46DB-99CF-A37A91B4D9D4}"/>
                </a:ext>
              </a:extLst>
            </p:cNvPr>
            <p:cNvSpPr/>
            <p:nvPr/>
          </p:nvSpPr>
          <p:spPr bwMode="auto">
            <a:xfrm rot="16200000">
              <a:off x="941232" y="3810012"/>
              <a:ext cx="3044648" cy="8956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125M</a:t>
              </a:r>
            </a:p>
          </p:txBody>
        </p:sp>
        <p:sp>
          <p:nvSpPr>
            <p:cNvPr id="6" name="Rectangle 5">
              <a:extLst>
                <a:ext uri="{FF2B5EF4-FFF2-40B4-BE49-F238E27FC236}">
                  <a16:creationId xmlns:a16="http://schemas.microsoft.com/office/drawing/2014/main" id="{513AD574-DDBD-4B46-9753-3F85EC023A72}"/>
                </a:ext>
              </a:extLst>
            </p:cNvPr>
            <p:cNvSpPr/>
            <p:nvPr/>
          </p:nvSpPr>
          <p:spPr bwMode="auto">
            <a:xfrm rot="16200000">
              <a:off x="1696352" y="3643547"/>
              <a:ext cx="3377581" cy="895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dirty="0">
                  <a:gradFill>
                    <a:gsLst>
                      <a:gs pos="0">
                        <a:schemeClr val="tx1">
                          <a:lumMod val="50000"/>
                        </a:schemeClr>
                      </a:gs>
                      <a:gs pos="100000">
                        <a:schemeClr val="tx1">
                          <a:lumMod val="50000"/>
                        </a:schemeClr>
                      </a:gs>
                    </a:gsLst>
                    <a:lin ang="5400000" scaled="0"/>
                  </a:gradFill>
                  <a:ea typeface="Segoe UI" pitchFamily="34" charset="0"/>
                  <a:cs typeface="Segoe UI" pitchFamily="34" charset="0"/>
                </a:rPr>
                <a:t>140M</a:t>
              </a:r>
            </a:p>
            <a:p>
              <a:pPr algn="ctr" defTabSz="913924" fontAlgn="base">
                <a:lnSpc>
                  <a:spcPct val="8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155D5F-CCDB-44A6-8FBC-0B3AFB5C6039}"/>
                </a:ext>
              </a:extLst>
            </p:cNvPr>
            <p:cNvSpPr/>
            <p:nvPr/>
          </p:nvSpPr>
          <p:spPr bwMode="auto">
            <a:xfrm rot="16200000">
              <a:off x="-48281" y="3742083"/>
              <a:ext cx="3180504" cy="8956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pPr>
              <a:r>
                <a:rPr lang="en-US" sz="1765" spc="-50" dirty="0">
                  <a:gradFill>
                    <a:gsLst>
                      <a:gs pos="0">
                        <a:srgbClr val="FFFFFF"/>
                      </a:gs>
                      <a:gs pos="100000">
                        <a:srgbClr val="FFFFFF"/>
                      </a:gs>
                    </a:gsLst>
                    <a:lin ang="5400000" scaled="0"/>
                  </a:gradFill>
                  <a:ea typeface="Segoe UI" pitchFamily="34" charset="0"/>
                  <a:cs typeface="Segoe UI" pitchFamily="34" charset="0"/>
                </a:rPr>
                <a:t>130M</a:t>
              </a:r>
            </a:p>
          </p:txBody>
        </p:sp>
        <p:sp>
          <p:nvSpPr>
            <p:cNvPr id="8" name="Rectangle 7">
              <a:extLst>
                <a:ext uri="{FF2B5EF4-FFF2-40B4-BE49-F238E27FC236}">
                  <a16:creationId xmlns:a16="http://schemas.microsoft.com/office/drawing/2014/main" id="{6BC26F2E-9989-4FC4-BDDD-FF7D4B1EC564}"/>
                </a:ext>
              </a:extLst>
            </p:cNvPr>
            <p:cNvSpPr/>
            <p:nvPr/>
          </p:nvSpPr>
          <p:spPr bwMode="auto">
            <a:xfrm rot="16200000">
              <a:off x="2926959" y="4465702"/>
              <a:ext cx="2246400"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9" name="Rectangle 8">
              <a:extLst>
                <a:ext uri="{FF2B5EF4-FFF2-40B4-BE49-F238E27FC236}">
                  <a16:creationId xmlns:a16="http://schemas.microsoft.com/office/drawing/2014/main" id="{7A13B54E-69A3-4406-979D-FE1154F3741C}"/>
                </a:ext>
              </a:extLst>
            </p:cNvPr>
            <p:cNvSpPr/>
            <p:nvPr/>
          </p:nvSpPr>
          <p:spPr bwMode="auto">
            <a:xfrm rot="16200000">
              <a:off x="3770095" y="4900391"/>
              <a:ext cx="137702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0" name="Rectangle 9">
              <a:extLst>
                <a:ext uri="{FF2B5EF4-FFF2-40B4-BE49-F238E27FC236}">
                  <a16:creationId xmlns:a16="http://schemas.microsoft.com/office/drawing/2014/main" id="{8CFB109D-FECC-427E-8EBC-F6985D619849}"/>
                </a:ext>
              </a:extLst>
            </p:cNvPr>
            <p:cNvSpPr/>
            <p:nvPr/>
          </p:nvSpPr>
          <p:spPr>
            <a:xfrm>
              <a:off x="3641405" y="2424395"/>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ED99D91-9375-4F27-98E0-56A90675BEA4}"/>
                </a:ext>
              </a:extLst>
            </p:cNvPr>
            <p:cNvSpPr/>
            <p:nvPr/>
          </p:nvSpPr>
          <p:spPr>
            <a:xfrm>
              <a:off x="1656341" y="26176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4B4F603-AEEF-4440-9CAE-4923255D6CB5}"/>
                </a:ext>
              </a:extLst>
            </p:cNvPr>
            <p:cNvSpPr/>
            <p:nvPr/>
          </p:nvSpPr>
          <p:spPr>
            <a:xfrm>
              <a:off x="2646566" y="2748710"/>
              <a:ext cx="112459" cy="360338"/>
            </a:xfrm>
            <a:prstGeom prst="rect">
              <a:avLst/>
            </a:prstGeom>
          </p:spPr>
          <p:txBody>
            <a:bodyPr wrap="none" lIns="91427" tIns="45714" rIns="91427" bIns="45714">
              <a:spAutoFit/>
            </a:bodyPr>
            <a:lstStyle/>
            <a:p>
              <a:pPr algn="ctr" defTabSz="913924" fontAlgn="base">
                <a:spcBef>
                  <a:spcPct val="0"/>
                </a:spcBef>
                <a:spcAft>
                  <a:spcPct val="0"/>
                </a:spcAft>
              </a:pPr>
              <a:endParaRPr lang="en-US" sz="1765" spc="5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0871270-7B1A-4385-AA6E-49E8CE34FCAA}"/>
                </a:ext>
              </a:extLst>
            </p:cNvPr>
            <p:cNvSpPr/>
            <p:nvPr/>
          </p:nvSpPr>
          <p:spPr bwMode="auto">
            <a:xfrm rot="16200000">
              <a:off x="314896" y="5026846"/>
              <a:ext cx="112411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4" name="Rectangle 13">
              <a:extLst>
                <a:ext uri="{FF2B5EF4-FFF2-40B4-BE49-F238E27FC236}">
                  <a16:creationId xmlns:a16="http://schemas.microsoft.com/office/drawing/2014/main" id="{ACE13EE5-945F-43A7-9815-5BAD3D412018}"/>
                </a:ext>
              </a:extLst>
            </p:cNvPr>
            <p:cNvSpPr/>
            <p:nvPr/>
          </p:nvSpPr>
          <p:spPr bwMode="auto">
            <a:xfrm rot="16200000">
              <a:off x="-223959" y="4896442"/>
              <a:ext cx="1384927"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5" name="Rectangle 14">
              <a:extLst>
                <a:ext uri="{FF2B5EF4-FFF2-40B4-BE49-F238E27FC236}">
                  <a16:creationId xmlns:a16="http://schemas.microsoft.com/office/drawing/2014/main" id="{115C0FA7-06CA-4280-AECE-C890B5490FDE}"/>
                </a:ext>
              </a:extLst>
            </p:cNvPr>
            <p:cNvSpPr/>
            <p:nvPr/>
          </p:nvSpPr>
          <p:spPr bwMode="auto">
            <a:xfrm rot="16200000">
              <a:off x="4867408" y="5180806"/>
              <a:ext cx="81619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sp>
          <p:nvSpPr>
            <p:cNvPr id="16" name="Rectangle 15">
              <a:extLst>
                <a:ext uri="{FF2B5EF4-FFF2-40B4-BE49-F238E27FC236}">
                  <a16:creationId xmlns:a16="http://schemas.microsoft.com/office/drawing/2014/main" id="{0C1B05E8-B63A-41BC-BA8F-E0735406C8A5}"/>
                </a:ext>
              </a:extLst>
            </p:cNvPr>
            <p:cNvSpPr/>
            <p:nvPr/>
          </p:nvSpPr>
          <p:spPr bwMode="auto">
            <a:xfrm rot="16200000">
              <a:off x="4364273" y="5086121"/>
              <a:ext cx="1005564" cy="38252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924" fontAlgn="base">
                <a:spcBef>
                  <a:spcPct val="0"/>
                </a:spcBef>
                <a:spcAft>
                  <a:spcPct val="0"/>
                </a:spcAft>
              </a:pPr>
              <a:r>
                <a:rPr lang="en-US" sz="1176" dirty="0">
                  <a:gradFill>
                    <a:gsLst>
                      <a:gs pos="0">
                        <a:schemeClr val="tx1"/>
                      </a:gs>
                      <a:gs pos="100000">
                        <a:schemeClr val="tx1"/>
                      </a:gs>
                    </a:gsLst>
                    <a:lin ang="5400000" scaled="0"/>
                  </a:gradFill>
                  <a:ea typeface="Segoe UI" pitchFamily="34" charset="0"/>
                  <a:cs typeface="Segoe UI" pitchFamily="34" charset="0"/>
                </a:rPr>
                <a:t>Other</a:t>
              </a:r>
            </a:p>
          </p:txBody>
        </p:sp>
      </p:grpSp>
      <p:sp>
        <p:nvSpPr>
          <p:cNvPr id="17" name="TextBox 16">
            <a:extLst>
              <a:ext uri="{FF2B5EF4-FFF2-40B4-BE49-F238E27FC236}">
                <a16:creationId xmlns:a16="http://schemas.microsoft.com/office/drawing/2014/main" id="{C759B93C-F76E-4996-811D-4A4198F7FACE}"/>
              </a:ext>
            </a:extLst>
          </p:cNvPr>
          <p:cNvSpPr txBox="1"/>
          <p:nvPr/>
        </p:nvSpPr>
        <p:spPr>
          <a:xfrm>
            <a:off x="422623" y="1409779"/>
            <a:ext cx="2691816" cy="621806"/>
          </a:xfrm>
          <a:prstGeom prst="rect">
            <a:avLst/>
          </a:prstGeom>
          <a:noFill/>
        </p:spPr>
        <p:txBody>
          <a:bodyPr wrap="square" lIns="179285" tIns="143428" rIns="179285" bIns="143428" rtlCol="0">
            <a:noAutofit/>
          </a:bodyPr>
          <a:lstStyle/>
          <a:p>
            <a:pPr lvl="0"/>
            <a:r>
              <a:rPr lang="en-US" sz="1078" dirty="0">
                <a:gradFill>
                  <a:gsLst>
                    <a:gs pos="1250">
                      <a:schemeClr val="tx1"/>
                    </a:gs>
                    <a:gs pos="99000">
                      <a:schemeClr val="tx1"/>
                    </a:gs>
                  </a:gsLst>
                  <a:lin ang="5400000" scaled="0"/>
                </a:gradFill>
              </a:rPr>
              <a:t>Gray is used to de-emphasize data that is less important. Use cool gray 3 or cool gray 7. See slide 7 for color formulas.</a:t>
            </a:r>
          </a:p>
        </p:txBody>
      </p:sp>
      <p:sp>
        <p:nvSpPr>
          <p:cNvPr id="18" name="TextBox 17">
            <a:extLst>
              <a:ext uri="{FF2B5EF4-FFF2-40B4-BE49-F238E27FC236}">
                <a16:creationId xmlns:a16="http://schemas.microsoft.com/office/drawing/2014/main" id="{4FD87F53-509A-42C7-883A-F2F8E86BD8C2}"/>
              </a:ext>
            </a:extLst>
          </p:cNvPr>
          <p:cNvSpPr txBox="1"/>
          <p:nvPr/>
        </p:nvSpPr>
        <p:spPr>
          <a:xfrm>
            <a:off x="3423928" y="1409779"/>
            <a:ext cx="1478266" cy="621806"/>
          </a:xfrm>
          <a:prstGeom prst="rect">
            <a:avLst/>
          </a:prstGeom>
          <a:noFill/>
        </p:spPr>
        <p:txBody>
          <a:bodyPr wrap="square" lIns="179285" tIns="143428" rIns="179285" bIns="143428" rtlCol="0">
            <a:noAutofit/>
          </a:bodyPr>
          <a:lstStyle/>
          <a:p>
            <a:pPr lvl="0"/>
            <a:r>
              <a:rPr lang="en-US" sz="1078" dirty="0">
                <a:gradFill>
                  <a:gsLst>
                    <a:gs pos="1250">
                      <a:schemeClr val="tx1"/>
                    </a:gs>
                    <a:gs pos="99000">
                      <a:schemeClr val="tx1"/>
                    </a:gs>
                  </a:gsLst>
                  <a:lin ang="5400000" scaled="0"/>
                </a:gradFill>
              </a:rPr>
              <a:t>All elements have the same interior margins as text blocks.</a:t>
            </a:r>
          </a:p>
        </p:txBody>
      </p:sp>
      <p:sp>
        <p:nvSpPr>
          <p:cNvPr id="19" name="TextBox 18">
            <a:extLst>
              <a:ext uri="{FF2B5EF4-FFF2-40B4-BE49-F238E27FC236}">
                <a16:creationId xmlns:a16="http://schemas.microsoft.com/office/drawing/2014/main" id="{766B604D-D054-4001-AC8F-EB60CA67503B}"/>
              </a:ext>
            </a:extLst>
          </p:cNvPr>
          <p:cNvSpPr txBox="1"/>
          <p:nvPr/>
        </p:nvSpPr>
        <p:spPr>
          <a:xfrm>
            <a:off x="9387434" y="2304646"/>
            <a:ext cx="2691811" cy="1792846"/>
          </a:xfrm>
          <a:prstGeom prst="rect">
            <a:avLst/>
          </a:prstGeom>
          <a:noFill/>
        </p:spPr>
        <p:txBody>
          <a:bodyPr wrap="square" lIns="179285" tIns="143428" rIns="179285" bIns="143428" rtlCol="0">
            <a:noAutofit/>
          </a:bodyPr>
          <a:lstStyle/>
          <a:p>
            <a:pPr>
              <a:lnSpc>
                <a:spcPct val="90000"/>
              </a:lnSpc>
              <a:spcAft>
                <a:spcPts val="588"/>
              </a:spcAft>
            </a:pPr>
            <a:r>
              <a:rPr lang="en-US" sz="1078" dirty="0">
                <a:gradFill>
                  <a:gsLst>
                    <a:gs pos="1250">
                      <a:schemeClr val="tx1"/>
                    </a:gs>
                    <a:gs pos="99000">
                      <a:schemeClr val="tx1"/>
                    </a:gs>
                  </a:gsLst>
                  <a:lin ang="5400000" scaled="0"/>
                </a:gradFill>
              </a:rPr>
              <a:t>When a chart or graphic, has more elements than can easily be aligned to the grid, align the outer edges of the group, top, bottom, left and right edges to the grid.</a:t>
            </a:r>
          </a:p>
          <a:p>
            <a:pPr>
              <a:lnSpc>
                <a:spcPct val="90000"/>
              </a:lnSpc>
              <a:spcAft>
                <a:spcPts val="588"/>
              </a:spcAft>
            </a:pPr>
            <a:r>
              <a:rPr lang="en-US" sz="1078" dirty="0">
                <a:gradFill>
                  <a:gsLst>
                    <a:gs pos="1250">
                      <a:schemeClr val="tx1"/>
                    </a:gs>
                    <a:gs pos="99000">
                      <a:schemeClr val="tx1"/>
                    </a:gs>
                  </a:gsLst>
                  <a:lin ang="5400000" scaled="0"/>
                </a:gradFill>
              </a:rPr>
              <a:t>It is preferable to keep the group aligned to the left border. </a:t>
            </a:r>
          </a:p>
        </p:txBody>
      </p:sp>
      <p:sp>
        <p:nvSpPr>
          <p:cNvPr id="20" name="Freeform 6">
            <a:extLst>
              <a:ext uri="{FF2B5EF4-FFF2-40B4-BE49-F238E27FC236}">
                <a16:creationId xmlns:a16="http://schemas.microsoft.com/office/drawing/2014/main" id="{EFB827BC-3299-4B11-998C-7AE12E6123FF}"/>
              </a:ext>
            </a:extLst>
          </p:cNvPr>
          <p:cNvSpPr/>
          <p:nvPr/>
        </p:nvSpPr>
        <p:spPr bwMode="auto">
          <a:xfrm>
            <a:off x="6605966" y="2298311"/>
            <a:ext cx="2778040" cy="2599632"/>
          </a:xfrm>
          <a:custGeom>
            <a:avLst/>
            <a:gdLst>
              <a:gd name="connsiteX0" fmla="*/ 2548890 w 2548890"/>
              <a:gd name="connsiteY0" fmla="*/ 2023110 h 2023110"/>
              <a:gd name="connsiteX1" fmla="*/ 2548890 w 2548890"/>
              <a:gd name="connsiteY1" fmla="*/ 0 h 2023110"/>
              <a:gd name="connsiteX2" fmla="*/ 0 w 2548890"/>
              <a:gd name="connsiteY2" fmla="*/ 0 h 2023110"/>
            </a:gdLst>
            <a:ahLst/>
            <a:cxnLst>
              <a:cxn ang="0">
                <a:pos x="connsiteX0" y="connsiteY0"/>
              </a:cxn>
              <a:cxn ang="0">
                <a:pos x="connsiteX1" y="connsiteY1"/>
              </a:cxn>
              <a:cxn ang="0">
                <a:pos x="connsiteX2" y="connsiteY2"/>
              </a:cxn>
            </a:cxnLst>
            <a:rect l="l" t="t" r="r" b="b"/>
            <a:pathLst>
              <a:path w="2548890" h="2023110">
                <a:moveTo>
                  <a:pt x="2548890" y="2023110"/>
                </a:moveTo>
                <a:lnTo>
                  <a:pt x="2548890" y="0"/>
                </a:lnTo>
                <a:lnTo>
                  <a:pt x="0" y="0"/>
                </a:lnTo>
              </a:path>
            </a:pathLst>
          </a:cu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p>
        </p:txBody>
      </p:sp>
      <p:cxnSp>
        <p:nvCxnSpPr>
          <p:cNvPr id="21" name="Straight Connector 20">
            <a:extLst>
              <a:ext uri="{FF2B5EF4-FFF2-40B4-BE49-F238E27FC236}">
                <a16:creationId xmlns:a16="http://schemas.microsoft.com/office/drawing/2014/main" id="{853E390A-7F44-4F1B-B8A9-95B0BD150453}"/>
              </a:ext>
            </a:extLst>
          </p:cNvPr>
          <p:cNvCxnSpPr>
            <a:cxnSpLocks/>
          </p:cNvCxnSpPr>
          <p:nvPr/>
        </p:nvCxnSpPr>
        <p:spPr>
          <a:xfrm>
            <a:off x="712888" y="2107011"/>
            <a:ext cx="0" cy="243236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E94A3C11-43ED-4BA6-8B76-D924B4170F32}"/>
              </a:ext>
            </a:extLst>
          </p:cNvPr>
          <p:cNvCxnSpPr/>
          <p:nvPr/>
        </p:nvCxnSpPr>
        <p:spPr>
          <a:xfrm>
            <a:off x="3720524" y="2298311"/>
            <a:ext cx="0" cy="448212"/>
          </a:xfrm>
          <a:prstGeom prst="line">
            <a:avLst/>
          </a:prstGeom>
          <a:no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5301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4432-8140-4CD3-94A2-9AEB99286A73}"/>
              </a:ext>
            </a:extLst>
          </p:cNvPr>
          <p:cNvSpPr>
            <a:spLocks noGrp="1"/>
          </p:cNvSpPr>
          <p:nvPr>
            <p:ph type="title"/>
          </p:nvPr>
        </p:nvSpPr>
        <p:spPr/>
        <p:txBody>
          <a:bodyPr/>
          <a:lstStyle/>
          <a:p>
            <a:r>
              <a:rPr lang="en-US" dirty="0"/>
              <a:t>Chart Example</a:t>
            </a:r>
          </a:p>
        </p:txBody>
      </p:sp>
      <p:graphicFrame>
        <p:nvGraphicFramePr>
          <p:cNvPr id="4" name="Content Placeholder 3">
            <a:extLst>
              <a:ext uri="{FF2B5EF4-FFF2-40B4-BE49-F238E27FC236}">
                <a16:creationId xmlns:a16="http://schemas.microsoft.com/office/drawing/2014/main" id="{C86CDDEE-AD1F-46FE-8453-E03D39749C33}"/>
              </a:ext>
            </a:extLst>
          </p:cNvPr>
          <p:cNvGraphicFramePr>
            <a:graphicFrameLocks noGrp="1"/>
          </p:cNvGraphicFramePr>
          <p:nvPr>
            <p:ph idx="1"/>
          </p:nvPr>
        </p:nvGraphicFramePr>
        <p:xfrm>
          <a:off x="838200" y="1460500"/>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061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39E883-3CDC-4797-88B0-D192D9F25230}"/>
              </a:ext>
            </a:extLst>
          </p:cNvPr>
          <p:cNvSpPr>
            <a:spLocks noGrp="1"/>
          </p:cNvSpPr>
          <p:nvPr>
            <p:ph type="body" sz="quarter" idx="10"/>
          </p:nvPr>
        </p:nvSpPr>
        <p:spPr/>
        <p:txBody>
          <a:bodyPr/>
          <a:lstStyle/>
          <a:p>
            <a:r>
              <a:rPr lang="en-US" dirty="0"/>
              <a:t>Some speakers like to use this slide for hidden “notes slides”. </a:t>
            </a:r>
          </a:p>
          <a:p>
            <a:r>
              <a:rPr lang="en-US" dirty="0"/>
              <a:t>Delete it if you don’t want to use it.</a:t>
            </a:r>
          </a:p>
          <a:p>
            <a:endParaRPr lang="en-US" dirty="0"/>
          </a:p>
        </p:txBody>
      </p:sp>
      <p:sp>
        <p:nvSpPr>
          <p:cNvPr id="3" name="Text Placeholder 2">
            <a:extLst>
              <a:ext uri="{FF2B5EF4-FFF2-40B4-BE49-F238E27FC236}">
                <a16:creationId xmlns:a16="http://schemas.microsoft.com/office/drawing/2014/main" id="{87DCBC86-44CB-49CB-AB90-62BF215D6244}"/>
              </a:ext>
            </a:extLst>
          </p:cNvPr>
          <p:cNvSpPr>
            <a:spLocks noGrp="1"/>
          </p:cNvSpPr>
          <p:nvPr>
            <p:ph type="body" sz="quarter" idx="11"/>
          </p:nvPr>
        </p:nvSpPr>
        <p:spPr/>
        <p:txBody>
          <a:bodyPr/>
          <a:lstStyle/>
          <a:p>
            <a:endParaRPr lang="en-US"/>
          </a:p>
        </p:txBody>
      </p:sp>
      <p:sp>
        <p:nvSpPr>
          <p:cNvPr id="4" name="Title 3">
            <a:extLst>
              <a:ext uri="{FF2B5EF4-FFF2-40B4-BE49-F238E27FC236}">
                <a16:creationId xmlns:a16="http://schemas.microsoft.com/office/drawing/2014/main" id="{7AF2D849-0C4D-4F24-B386-C82607A088B6}"/>
              </a:ext>
            </a:extLst>
          </p:cNvPr>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60934005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0/xmlns/"/>
    <ds:schemaRef ds:uri="http://www.w3.org/2001/XMLSchema"/>
    <ds:schemaRef ds:uri="bb5988d6-8fef-43bf-8684-73b55c79ce34"/>
    <ds:schemaRef ds:uri="3dd97c74-5ef0-47a1-a0c0-112a138906c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BD89D9-7255-4D5A-82E5-E966CAEE4330}">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20</TotalTime>
  <Words>1626</Words>
  <Application>Microsoft Office PowerPoint</Application>
  <PresentationFormat>Widescreen</PresentationFormat>
  <Paragraphs>165</Paragraphs>
  <Slides>23</Slides>
  <Notes>6</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Calibri</vt:lpstr>
      <vt:lpstr>Consolas</vt:lpstr>
      <vt:lpstr>Gill Sans MT</vt:lpstr>
      <vt:lpstr>Klavika Medium Condensed</vt:lpstr>
      <vt:lpstr>Lato Regular</vt:lpstr>
      <vt:lpstr>Poppins SemiBold</vt:lpstr>
      <vt:lpstr>Segoe UI</vt:lpstr>
      <vt:lpstr>Segoe UI Black</vt:lpstr>
      <vt:lpstr>Segoe UI Light</vt:lpstr>
      <vt:lpstr>Segoe UI Semibold</vt:lpstr>
      <vt:lpstr>Segoe UI Semilight</vt:lpstr>
      <vt:lpstr>Wingdings 3</vt:lpstr>
      <vt:lpstr>Office Theme</vt:lpstr>
      <vt:lpstr>Notes to the Presenter</vt:lpstr>
      <vt:lpstr>Presentation Best Practices</vt:lpstr>
      <vt:lpstr>Presentation Best Practices</vt:lpstr>
      <vt:lpstr>Example of Text Layout</vt:lpstr>
      <vt:lpstr>Slide Palette Info</vt:lpstr>
      <vt:lpstr>Chart Example</vt:lpstr>
      <vt:lpstr>Lots of data? Minimalize and Plan</vt:lpstr>
      <vt:lpstr>Chart Example</vt:lpstr>
      <vt:lpstr>Notes (hidden)</vt:lpstr>
      <vt:lpstr>GLOBAL POWER PLATFORM BOOTCAMP</vt:lpstr>
      <vt:lpstr>PowerPoint Presentation</vt:lpstr>
      <vt:lpstr>STORYTELLING WITH DATA </vt:lpstr>
      <vt:lpstr>PowerPoint Presentation</vt:lpstr>
      <vt:lpstr>So what is  Power BI Desktop?</vt:lpstr>
      <vt:lpstr>Indusry Industry Leaders in  Business Intelligence  </vt:lpstr>
      <vt:lpstr>Power BI: Business Intelligence for Everyone</vt:lpstr>
      <vt:lpstr>Get started quickly</vt:lpstr>
      <vt:lpstr>PowerPoint Presentation</vt:lpstr>
      <vt:lpstr>PowerPoint Presentation</vt:lpstr>
      <vt:lpstr>POWER BI DEMO</vt:lpstr>
      <vt:lpstr>PowerPoint Presentation</vt:lpstr>
      <vt:lpstr>Any Questions?</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David Abu</dc:creator>
  <cp:lastModifiedBy>David Abu</cp:lastModifiedBy>
  <cp:revision>3</cp:revision>
  <dcterms:created xsi:type="dcterms:W3CDTF">2020-02-14T22:23:05Z</dcterms:created>
  <dcterms:modified xsi:type="dcterms:W3CDTF">2020-02-14T22:43:22Z</dcterms:modified>
</cp:coreProperties>
</file>